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412" r:id="rId2"/>
    <p:sldId id="264" r:id="rId3"/>
    <p:sldId id="507" r:id="rId4"/>
    <p:sldId id="341" r:id="rId5"/>
    <p:sldId id="342" r:id="rId6"/>
    <p:sldId id="450" r:id="rId7"/>
    <p:sldId id="473" r:id="rId8"/>
    <p:sldId id="482" r:id="rId9"/>
    <p:sldId id="474" r:id="rId10"/>
    <p:sldId id="415" r:id="rId11"/>
    <p:sldId id="413" r:id="rId12"/>
    <p:sldId id="451" r:id="rId13"/>
    <p:sldId id="461" r:id="rId14"/>
    <p:sldId id="490" r:id="rId15"/>
    <p:sldId id="458" r:id="rId16"/>
    <p:sldId id="481" r:id="rId17"/>
    <p:sldId id="476" r:id="rId18"/>
    <p:sldId id="487" r:id="rId19"/>
    <p:sldId id="485" r:id="rId20"/>
    <p:sldId id="491" r:id="rId21"/>
    <p:sldId id="489" r:id="rId22"/>
    <p:sldId id="494" r:id="rId23"/>
    <p:sldId id="495" r:id="rId24"/>
    <p:sldId id="416" r:id="rId25"/>
    <p:sldId id="453" r:id="rId26"/>
    <p:sldId id="488" r:id="rId27"/>
    <p:sldId id="496" r:id="rId28"/>
    <p:sldId id="452" r:id="rId29"/>
    <p:sldId id="417" r:id="rId30"/>
    <p:sldId id="428" r:id="rId31"/>
    <p:sldId id="418" r:id="rId32"/>
    <p:sldId id="464" r:id="rId33"/>
    <p:sldId id="455" r:id="rId34"/>
    <p:sldId id="456" r:id="rId35"/>
    <p:sldId id="457" r:id="rId36"/>
    <p:sldId id="502" r:id="rId37"/>
    <p:sldId id="419" r:id="rId38"/>
    <p:sldId id="427" r:id="rId39"/>
    <p:sldId id="420" r:id="rId40"/>
    <p:sldId id="459" r:id="rId41"/>
    <p:sldId id="421" r:id="rId42"/>
    <p:sldId id="429" r:id="rId43"/>
    <p:sldId id="422" r:id="rId44"/>
    <p:sldId id="513" r:id="rId45"/>
    <p:sldId id="516" r:id="rId46"/>
    <p:sldId id="514" r:id="rId47"/>
    <p:sldId id="515" r:id="rId48"/>
    <p:sldId id="414" r:id="rId49"/>
    <p:sldId id="430" r:id="rId50"/>
    <p:sldId id="423" r:id="rId51"/>
    <p:sldId id="424" r:id="rId52"/>
    <p:sldId id="425" r:id="rId53"/>
    <p:sldId id="426" r:id="rId54"/>
    <p:sldId id="465" r:id="rId55"/>
    <p:sldId id="466" r:id="rId56"/>
    <p:sldId id="467" r:id="rId57"/>
    <p:sldId id="431" r:id="rId58"/>
    <p:sldId id="470" r:id="rId59"/>
    <p:sldId id="432" r:id="rId60"/>
    <p:sldId id="501" r:id="rId61"/>
    <p:sldId id="434" r:id="rId62"/>
    <p:sldId id="446" r:id="rId63"/>
    <p:sldId id="50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2045" autoAdjust="0"/>
  </p:normalViewPr>
  <p:slideViewPr>
    <p:cSldViewPr snapToGrid="0" snapToObjects="1">
      <p:cViewPr varScale="1">
        <p:scale>
          <a:sx n="90" d="100"/>
          <a:sy n="90" d="100"/>
        </p:scale>
        <p:origin x="20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574EF-B85B-F04D-94DA-5D9BE02FF01D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DD36-0299-B043-AB4F-A213AA98DD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6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5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30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29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44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43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7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1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62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DD36-0299-B043-AB4F-A213AA98DD1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3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++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circuitar.com.br/tutoriais/programacao-para-arduino-primeiros-passos/%23tipo-de-dado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3" y="3691467"/>
            <a:ext cx="6189133" cy="2062691"/>
          </a:xfrm>
        </p:spPr>
        <p:txBody>
          <a:bodyPr>
            <a:noAutofit/>
          </a:bodyPr>
          <a:lstStyle/>
          <a:p>
            <a:r>
              <a:rPr lang="pt-BR" sz="1600" dirty="0"/>
              <a:t>CENTRO FEDERAL DE EDUCAÇÃO TECNOLÓGICA DE MINAS GERAIS</a:t>
            </a:r>
            <a:br>
              <a:rPr lang="pt-BR" sz="1600" dirty="0"/>
            </a:br>
            <a:r>
              <a:rPr lang="pt-BR" sz="1600" dirty="0"/>
              <a:t>DIRETORIA DE EDUCAÇÃO PROFISSIONAL E TECNOLÓGICA</a:t>
            </a:r>
            <a:br>
              <a:rPr lang="pt-BR" sz="1600" dirty="0"/>
            </a:br>
            <a:r>
              <a:rPr lang="pt-BR" sz="1600" dirty="0"/>
              <a:t> </a:t>
            </a:r>
            <a:br>
              <a:rPr lang="pt-BR" sz="1600" dirty="0"/>
            </a:br>
            <a:r>
              <a:rPr lang="pt-BR" sz="1600" dirty="0"/>
              <a:t>Curso: Eletrotécnica</a:t>
            </a:r>
            <a:br>
              <a:rPr lang="pt-BR" sz="1600" dirty="0"/>
            </a:br>
            <a:r>
              <a:rPr lang="pt-BR" sz="1600" dirty="0"/>
              <a:t>Série:3</a:t>
            </a:r>
            <a:r>
              <a:rPr lang="pt-BR" sz="1600" u="sng" baseline="30000" dirty="0"/>
              <a:t>ª</a:t>
            </a:r>
            <a:r>
              <a:rPr lang="pt-BR" sz="1600" u="sng" dirty="0"/>
              <a:t> </a:t>
            </a:r>
            <a:br>
              <a:rPr lang="pt-BR" sz="1600" dirty="0"/>
            </a:br>
            <a:r>
              <a:rPr lang="pt-BR" sz="1600" dirty="0"/>
              <a:t>Professor: Epaminondas de Souza Lage</a:t>
            </a:r>
            <a:endParaRPr lang="en-US" sz="1600" dirty="0"/>
          </a:p>
        </p:txBody>
      </p:sp>
      <p:pic>
        <p:nvPicPr>
          <p:cNvPr id="4" name="Picture 3" descr="esultado de imagem para logo do cef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33" y="496411"/>
            <a:ext cx="1738736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02576" y="2594970"/>
            <a:ext cx="387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Arduino : Programação Básica Parte </a:t>
            </a:r>
            <a:r>
              <a:rPr lang="pt-BR" b="1"/>
              <a:t>I</a:t>
            </a:r>
            <a:endParaRPr lang="en-US" dirty="0"/>
          </a:p>
        </p:txBody>
      </p:sp>
      <p:pic>
        <p:nvPicPr>
          <p:cNvPr id="7" name="Picture 6" descr="rduin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2175" y="350383"/>
            <a:ext cx="2672733" cy="275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64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Modelos de placas de  Arduino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42" y="1703720"/>
            <a:ext cx="6661888" cy="48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Arduino UNO</a:t>
            </a:r>
            <a:endParaRPr lang="en-US" dirty="0"/>
          </a:p>
        </p:txBody>
      </p:sp>
      <p:pic>
        <p:nvPicPr>
          <p:cNvPr id="3" name="Content Placeholder 2" descr="arduino-uno-r3-com-cabo-usb-pronta-entrega-D_NQ_NP_676011-MLB20453960335_102015-F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04" r="-9004"/>
          <a:stretch>
            <a:fillRect/>
          </a:stretch>
        </p:blipFill>
        <p:spPr>
          <a:xfrm>
            <a:off x="779463" y="1810308"/>
            <a:ext cx="7583487" cy="4686360"/>
          </a:xfrm>
        </p:spPr>
      </p:pic>
    </p:spTree>
    <p:extLst>
      <p:ext uri="{BB962C8B-B14F-4D97-AF65-F5344CB8AC3E}">
        <p14:creationId xmlns:p14="http://schemas.microsoft.com/office/powerpoint/2010/main" val="215238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O </a:t>
            </a:r>
            <a:r>
              <a:rPr lang="en-US" dirty="0"/>
              <a:t>q</a:t>
            </a:r>
            <a:r>
              <a:rPr lang="x-none" dirty="0"/>
              <a:t>ue é o Arduino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1521" y="1949823"/>
            <a:ext cx="3532785" cy="431325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criada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composta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 </a:t>
            </a:r>
            <a:r>
              <a:rPr lang="en-US" b="1" dirty="0" err="1"/>
              <a:t>microcontrolador</a:t>
            </a:r>
            <a:r>
              <a:rPr lang="en-US" b="1" dirty="0"/>
              <a:t> Atmel</a:t>
            </a:r>
            <a:r>
              <a:rPr lang="en-US" dirty="0"/>
              <a:t>, </a:t>
            </a:r>
            <a:r>
              <a:rPr lang="en-US" dirty="0" err="1"/>
              <a:t>circuitos</a:t>
            </a:r>
            <a:r>
              <a:rPr lang="en-US" dirty="0"/>
              <a:t> de </a:t>
            </a:r>
            <a:r>
              <a:rPr lang="en-US" dirty="0" err="1"/>
              <a:t>entrada</a:t>
            </a:r>
            <a:r>
              <a:rPr lang="en-US" dirty="0"/>
              <a:t>/</a:t>
            </a:r>
            <a:r>
              <a:rPr lang="en-US" dirty="0" err="1"/>
              <a:t>saída</a:t>
            </a:r>
            <a:r>
              <a:rPr lang="en-US" dirty="0"/>
              <a:t> 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conectada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um </a:t>
            </a:r>
            <a:r>
              <a:rPr lang="en-US" dirty="0" err="1"/>
              <a:t>computador</a:t>
            </a:r>
            <a:r>
              <a:rPr lang="en-US" dirty="0"/>
              <a:t> e </a:t>
            </a:r>
            <a:r>
              <a:rPr lang="en-US" dirty="0" err="1"/>
              <a:t>programada</a:t>
            </a:r>
            <a:r>
              <a:rPr lang="en-US" dirty="0"/>
              <a:t> via </a:t>
            </a:r>
            <a:r>
              <a:rPr lang="en-US" b="1" dirty="0"/>
              <a:t>IDE</a:t>
            </a:r>
            <a:r>
              <a:rPr lang="en-US" dirty="0"/>
              <a:t> (</a:t>
            </a:r>
            <a:r>
              <a:rPr lang="en-US" i="1" dirty="0"/>
              <a:t>Integrated Development Environment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 </a:t>
            </a:r>
            <a:r>
              <a:rPr lang="en-US" i="1" dirty="0" err="1"/>
              <a:t>Ambiente</a:t>
            </a:r>
            <a:r>
              <a:rPr lang="en-US" i="1" dirty="0"/>
              <a:t> de </a:t>
            </a:r>
            <a:r>
              <a:rPr lang="en-US" i="1" dirty="0" err="1"/>
              <a:t>Desenvolvimento</a:t>
            </a:r>
            <a:r>
              <a:rPr lang="en-US" i="1" dirty="0"/>
              <a:t> </a:t>
            </a:r>
            <a:r>
              <a:rPr lang="en-US" i="1" dirty="0" err="1"/>
              <a:t>Integrado</a:t>
            </a:r>
            <a:r>
              <a:rPr lang="en-US" dirty="0"/>
              <a:t>)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C/C++,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equipamentos</a:t>
            </a:r>
            <a:r>
              <a:rPr lang="en-US" dirty="0"/>
              <a:t> extras </a:t>
            </a:r>
            <a:r>
              <a:rPr lang="en-US" dirty="0" err="1"/>
              <a:t>além</a:t>
            </a:r>
            <a:r>
              <a:rPr lang="en-US" dirty="0"/>
              <a:t> de um </a:t>
            </a:r>
            <a:r>
              <a:rPr lang="en-US" dirty="0" err="1"/>
              <a:t>cabo</a:t>
            </a:r>
            <a:r>
              <a:rPr lang="en-US" dirty="0"/>
              <a:t> USB.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24" y="2356407"/>
            <a:ext cx="4367513" cy="27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687542" cy="857508"/>
          </a:xfrm>
        </p:spPr>
        <p:txBody>
          <a:bodyPr>
            <a:normAutofit/>
          </a:bodyPr>
          <a:lstStyle/>
          <a:p>
            <a:r>
              <a:rPr lang="en-US" b="1" dirty="0"/>
              <a:t>IDE </a:t>
            </a:r>
            <a:r>
              <a:rPr lang="en-US" b="1" dirty="0" err="1"/>
              <a:t>Arduino</a:t>
            </a:r>
            <a:r>
              <a:rPr lang="en-US" b="1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07245" y="2224708"/>
            <a:ext cx="50977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conhecido</a:t>
            </a:r>
            <a:r>
              <a:rPr lang="en-US" dirty="0"/>
              <a:t>, </a:t>
            </a:r>
            <a:r>
              <a:rPr lang="en-US" dirty="0" err="1"/>
              <a:t>desenvolvido</a:t>
            </a:r>
            <a:r>
              <a:rPr lang="en-US" dirty="0"/>
              <a:t> e </a:t>
            </a:r>
            <a:r>
              <a:rPr lang="en-US" dirty="0" err="1"/>
              <a:t>atualizado</a:t>
            </a:r>
            <a:r>
              <a:rPr lang="en-US" dirty="0"/>
              <a:t>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criadora</a:t>
            </a:r>
            <a:r>
              <a:rPr lang="en-US" dirty="0"/>
              <a:t> da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controladora</a:t>
            </a:r>
            <a:r>
              <a:rPr lang="en-US" dirty="0"/>
              <a:t> do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Página</a:t>
            </a:r>
            <a:r>
              <a:rPr lang="en-US" dirty="0"/>
              <a:t> Web: http://</a:t>
            </a:r>
            <a:r>
              <a:rPr lang="en-US" dirty="0" err="1"/>
              <a:t>www.arduino.cc</a:t>
            </a:r>
            <a:endParaRPr lang="en-US" dirty="0"/>
          </a:p>
          <a:p>
            <a:r>
              <a:rPr lang="en-US" dirty="0"/>
              <a:t>    Multi-</a:t>
            </a:r>
            <a:r>
              <a:rPr lang="en-US" dirty="0" err="1"/>
              <a:t>plataforma</a:t>
            </a:r>
            <a:r>
              <a:rPr lang="en-US" dirty="0"/>
              <a:t>: </a:t>
            </a:r>
            <a:r>
              <a:rPr lang="en-US" dirty="0" err="1"/>
              <a:t>Sim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  <a:r>
              <a:rPr lang="en-US" dirty="0" err="1"/>
              <a:t>Licença</a:t>
            </a:r>
            <a:r>
              <a:rPr lang="en-US" dirty="0"/>
              <a:t> </a:t>
            </a:r>
            <a:r>
              <a:rPr lang="en-US" dirty="0" err="1"/>
              <a:t>livre</a:t>
            </a:r>
            <a:r>
              <a:rPr lang="en-US" dirty="0"/>
              <a:t>: </a:t>
            </a:r>
            <a:r>
              <a:rPr lang="en-US" dirty="0" err="1"/>
              <a:t>Sim</a:t>
            </a:r>
            <a:r>
              <a:rPr lang="en-US" dirty="0"/>
              <a:t>, GNU GPL v2.</a:t>
            </a:r>
          </a:p>
          <a:p>
            <a:r>
              <a:rPr lang="en-US" dirty="0"/>
              <a:t>    Syntax Highlight: </a:t>
            </a:r>
            <a:r>
              <a:rPr lang="en-US" dirty="0" err="1"/>
              <a:t>Sim</a:t>
            </a:r>
            <a:r>
              <a:rPr lang="en-US" dirty="0"/>
              <a:t>.</a:t>
            </a:r>
          </a:p>
          <a:p>
            <a:r>
              <a:rPr lang="en-US" dirty="0"/>
              <a:t>    Error Highlighting no </a:t>
            </a:r>
            <a:r>
              <a:rPr lang="en-US" dirty="0" err="1"/>
              <a:t>código</a:t>
            </a:r>
            <a:r>
              <a:rPr lang="en-US" dirty="0"/>
              <a:t>: </a:t>
            </a:r>
            <a:r>
              <a:rPr lang="en-US" dirty="0" err="1"/>
              <a:t>Não</a:t>
            </a:r>
            <a:r>
              <a:rPr lang="en-US" dirty="0"/>
              <a:t>.</a:t>
            </a:r>
          </a:p>
          <a:p>
            <a:r>
              <a:rPr lang="en-US" dirty="0"/>
              <a:t>    Sketch Compilation and Loading </a:t>
            </a:r>
            <a:r>
              <a:rPr lang="en-US" dirty="0" err="1"/>
              <a:t>integrado</a:t>
            </a:r>
            <a:r>
              <a:rPr lang="en-US" dirty="0"/>
              <a:t>: </a:t>
            </a:r>
            <a:r>
              <a:rPr lang="en-US" dirty="0" err="1"/>
              <a:t>Sim</a:t>
            </a:r>
            <a:r>
              <a:rPr lang="en-US" dirty="0"/>
              <a:t>.</a:t>
            </a:r>
          </a:p>
          <a:p>
            <a:r>
              <a:rPr lang="en-US" dirty="0"/>
              <a:t>    Monitor </a:t>
            </a:r>
            <a:r>
              <a:rPr lang="en-US" dirty="0" err="1"/>
              <a:t>Série</a:t>
            </a:r>
            <a:r>
              <a:rPr lang="en-US" dirty="0"/>
              <a:t>: </a:t>
            </a:r>
            <a:r>
              <a:rPr lang="en-US" dirty="0" err="1"/>
              <a:t>Sim</a:t>
            </a:r>
            <a:r>
              <a:rPr lang="en-US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4" y="2072771"/>
            <a:ext cx="3340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 Arduino</a:t>
            </a:r>
          </a:p>
        </p:txBody>
      </p:sp>
      <p:pic>
        <p:nvPicPr>
          <p:cNvPr id="2050" name="Picture 2" descr="3. IDE de desenvolvimento de programas para o Arduino  ">
            <a:extLst>
              <a:ext uri="{FF2B5EF4-FFF2-40B4-BE49-F238E27FC236}">
                <a16:creationId xmlns:a16="http://schemas.microsoft.com/office/drawing/2014/main" id="{23413A19-6CFB-F14E-B3B3-A75FFAA7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2542" y="1851258"/>
            <a:ext cx="3632257" cy="44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3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Arduino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4735" y="1813824"/>
            <a:ext cx="7808215" cy="4712390"/>
          </a:xfrm>
        </p:spPr>
      </p:pic>
    </p:spTree>
    <p:extLst>
      <p:ext uri="{BB962C8B-B14F-4D97-AF65-F5344CB8AC3E}">
        <p14:creationId xmlns:p14="http://schemas.microsoft.com/office/powerpoint/2010/main" val="364821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 err="1"/>
              <a:t>Protoboard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31" y="2048269"/>
            <a:ext cx="5009344" cy="3382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06" y="238405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/>
              <a:t>LED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2" y="2088633"/>
            <a:ext cx="4284168" cy="372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656" y="1828111"/>
            <a:ext cx="4038623" cy="44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0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b="1" dirty="0" err="1"/>
              <a:t>Resistores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37" y="1603978"/>
            <a:ext cx="4682391" cy="479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pt-BR" sz="3100" dirty="0"/>
              <a:t>Jumper Fio 40 Peças </a:t>
            </a:r>
            <a:r>
              <a:rPr lang="pt-BR" sz="3100" dirty="0" err="1"/>
              <a:t>Femea</a:t>
            </a:r>
            <a:r>
              <a:rPr lang="pt-BR" sz="3100" dirty="0"/>
              <a:t> - </a:t>
            </a:r>
            <a:r>
              <a:rPr lang="pt-BR" sz="3100" dirty="0" err="1"/>
              <a:t>Femea</a:t>
            </a:r>
            <a:r>
              <a:rPr lang="pt-BR" sz="3100" dirty="0"/>
              <a:t> para </a:t>
            </a:r>
            <a:r>
              <a:rPr lang="pt-BR" sz="3100" dirty="0" err="1"/>
              <a:t>Arduino</a:t>
            </a:r>
            <a:r>
              <a:rPr lang="pt-BR" sz="3100" dirty="0"/>
              <a:t> 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2171700"/>
            <a:ext cx="4168439" cy="32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4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77900"/>
            <a:ext cx="7583488" cy="923897"/>
          </a:xfrm>
        </p:spPr>
        <p:txBody>
          <a:bodyPr>
            <a:normAutofit/>
          </a:bodyPr>
          <a:lstStyle/>
          <a:p>
            <a:r>
              <a:rPr lang="pt-BR" sz="4000" b="1" dirty="0"/>
              <a:t>2 – Conteúdo programático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794927"/>
            <a:ext cx="7583488" cy="4774737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70000"/>
              </a:lnSpc>
            </a:pPr>
            <a:r>
              <a:rPr lang="en-US" dirty="0"/>
              <a:t>Introdução</a:t>
            </a:r>
          </a:p>
          <a:p>
            <a:pPr lvl="2">
              <a:lnSpc>
                <a:spcPct val="70000"/>
              </a:lnSpc>
            </a:pPr>
            <a:r>
              <a:rPr lang="en-US" dirty="0" err="1"/>
              <a:t>Objetivo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 err="1"/>
              <a:t>Computador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com </a:t>
            </a:r>
            <a:r>
              <a:rPr lang="en-US" dirty="0" err="1"/>
              <a:t>Arduino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Eletronica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Okit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com </a:t>
            </a:r>
            <a:r>
              <a:rPr lang="en-US" dirty="0" err="1"/>
              <a:t>Arduino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Programa de </a:t>
            </a:r>
            <a:r>
              <a:rPr lang="en-US" dirty="0" err="1"/>
              <a:t>Computador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IDE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Linguagem de Programação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Algoritmo (Programa)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Variável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Tipo de Dado</a:t>
            </a:r>
          </a:p>
          <a:p>
            <a:pPr lvl="2">
              <a:lnSpc>
                <a:spcPct val="70000"/>
              </a:lnSpc>
            </a:pPr>
            <a:r>
              <a:rPr lang="en-US" dirty="0" err="1"/>
              <a:t>Atribuição</a:t>
            </a:r>
            <a:endParaRPr lang="en-US" dirty="0"/>
          </a:p>
          <a:p>
            <a:pPr lvl="2">
              <a:lnSpc>
                <a:spcPct val="70000"/>
              </a:lnSpc>
            </a:pPr>
            <a:r>
              <a:rPr lang="en-US" dirty="0" err="1"/>
              <a:t>Âmbito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/>
              <a:t>Operador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Função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Chamada de Função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Valor de Retorno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Parâmetros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Comentários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Estruturas de Controle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While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For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If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If-Else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Bibliotecas</a:t>
            </a:r>
          </a:p>
          <a:p>
            <a:pPr lvl="1">
              <a:lnSpc>
                <a:spcPct val="70000"/>
              </a:lnSpc>
            </a:pPr>
            <a:r>
              <a:rPr lang="en-US" dirty="0" err="1"/>
              <a:t>Bibliografia</a:t>
            </a:r>
            <a:endParaRPr lang="en-US" dirty="0"/>
          </a:p>
          <a:p>
            <a:pPr marL="342900" lvl="1" indent="0">
              <a:lnSpc>
                <a:spcPct val="70000"/>
              </a:lnSpc>
              <a:buNone/>
            </a:pPr>
            <a:endParaRPr lang="pt-BR" sz="1400" dirty="0"/>
          </a:p>
        </p:txBody>
      </p:sp>
      <p:pic>
        <p:nvPicPr>
          <p:cNvPr id="4" name="Picture 3" descr="esultado de imagem para logo do cef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5065" y="387397"/>
            <a:ext cx="1433195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82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Programa</a:t>
            </a:r>
            <a:r>
              <a:rPr lang="en-US" dirty="0"/>
              <a:t> BLINK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01E9E1-5AC1-AD4C-ABDA-41FFC749788B}"/>
              </a:ext>
            </a:extLst>
          </p:cNvPr>
          <p:cNvSpPr/>
          <p:nvPr/>
        </p:nvSpPr>
        <p:spPr>
          <a:xfrm>
            <a:off x="390699" y="183708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01 </a:t>
            </a:r>
            <a:r>
              <a:rPr lang="pt-BR" dirty="0" err="1"/>
              <a:t>Arduino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01 Resistor 220 ohm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01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Protobord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Fios para conexão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Cabo USB para comunicar com o </a:t>
            </a:r>
            <a:r>
              <a:rPr lang="pt-BR" dirty="0" err="1"/>
              <a:t>Arduino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Software </a:t>
            </a:r>
            <a:r>
              <a:rPr lang="pt-BR" dirty="0" err="1"/>
              <a:t>Arduino</a:t>
            </a:r>
            <a:r>
              <a:rPr lang="pt-BR" dirty="0"/>
              <a:t> instalado e configurado</a:t>
            </a:r>
          </a:p>
        </p:txBody>
      </p:sp>
      <p:pic>
        <p:nvPicPr>
          <p:cNvPr id="3074" name="Picture 2" descr="https://www.arduino.cc/en/uploads/Tutorial/ExampleCircuit_sch.png">
            <a:extLst>
              <a:ext uri="{FF2B5EF4-FFF2-40B4-BE49-F238E27FC236}">
                <a16:creationId xmlns:a16="http://schemas.microsoft.com/office/drawing/2014/main" id="{774F6341-F3DE-EA46-BF30-26E36C45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439" y="1968687"/>
            <a:ext cx="2751512" cy="32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E96410-83A5-8348-AA6A-34310A97B91D}"/>
              </a:ext>
            </a:extLst>
          </p:cNvPr>
          <p:cNvSpPr/>
          <p:nvPr/>
        </p:nvSpPr>
        <p:spPr>
          <a:xfrm>
            <a:off x="266007" y="3845546"/>
            <a:ext cx="93933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b="1" i="1" dirty="0"/>
              <a:t>void setup() {</a:t>
            </a:r>
            <a:br>
              <a:rPr lang="en" sz="1400" b="1" i="1" dirty="0"/>
            </a:br>
            <a:r>
              <a:rPr lang="en" sz="1400" b="1" i="1" dirty="0"/>
              <a:t>  // initialize digital pin LED_BUILTIN as an output.</a:t>
            </a:r>
            <a:br>
              <a:rPr lang="en" sz="1400" b="1" i="1" dirty="0"/>
            </a:br>
            <a:r>
              <a:rPr lang="en" sz="1400" b="1" i="1" dirty="0"/>
              <a:t>  </a:t>
            </a:r>
            <a:r>
              <a:rPr lang="en" sz="1400" b="1" i="1" dirty="0" err="1"/>
              <a:t>pinMode</a:t>
            </a:r>
            <a:r>
              <a:rPr lang="en" sz="1400" b="1" i="1" dirty="0"/>
              <a:t>(LED_BUILTIN, OUTPUT);</a:t>
            </a:r>
            <a:br>
              <a:rPr lang="en" sz="1400" b="1" i="1" dirty="0"/>
            </a:br>
            <a:r>
              <a:rPr lang="en" sz="1400" b="1" i="1" dirty="0"/>
              <a:t>}</a:t>
            </a:r>
            <a:br>
              <a:rPr lang="en" sz="1400" b="1" i="1" dirty="0"/>
            </a:br>
            <a:br>
              <a:rPr lang="en" sz="1400" b="1" i="1" dirty="0"/>
            </a:br>
            <a:r>
              <a:rPr lang="en" sz="1400" b="1" i="1" dirty="0"/>
              <a:t>// the loop function runs over and over again forever</a:t>
            </a:r>
            <a:br>
              <a:rPr lang="en" sz="1400" b="1" i="1" dirty="0"/>
            </a:br>
            <a:r>
              <a:rPr lang="en" sz="1400" b="1" i="1" dirty="0"/>
              <a:t>void loop() {</a:t>
            </a:r>
            <a:br>
              <a:rPr lang="en" sz="1400" b="1" i="1" dirty="0"/>
            </a:br>
            <a:r>
              <a:rPr lang="en" sz="1400" b="1" i="1" dirty="0"/>
              <a:t>  </a:t>
            </a:r>
            <a:r>
              <a:rPr lang="en" sz="1400" b="1" i="1" dirty="0" err="1"/>
              <a:t>digitalWrite</a:t>
            </a:r>
            <a:r>
              <a:rPr lang="en" sz="1400" b="1" i="1" dirty="0"/>
              <a:t>(LED_BUILTIN, HIGH);   // turn the LED on (HIGH is the voltage level)</a:t>
            </a:r>
            <a:br>
              <a:rPr lang="en" sz="1400" b="1" i="1" dirty="0"/>
            </a:br>
            <a:r>
              <a:rPr lang="en" sz="1400" b="1" i="1" dirty="0"/>
              <a:t>  delay(1000);                       // wait for a second</a:t>
            </a:r>
            <a:br>
              <a:rPr lang="en" sz="1400" b="1" i="1" dirty="0"/>
            </a:br>
            <a:r>
              <a:rPr lang="en" sz="1400" b="1" i="1" dirty="0"/>
              <a:t>  </a:t>
            </a:r>
            <a:r>
              <a:rPr lang="en" sz="1400" b="1" i="1" dirty="0" err="1"/>
              <a:t>digitalWrite</a:t>
            </a:r>
            <a:r>
              <a:rPr lang="en" sz="1400" b="1" i="1" dirty="0"/>
              <a:t>(LED_BUILTIN, LOW);    // turn the LED off by making the voltage LOW</a:t>
            </a:r>
            <a:br>
              <a:rPr lang="en" sz="1400" b="1" i="1" dirty="0"/>
            </a:br>
            <a:r>
              <a:rPr lang="en" sz="1400" b="1" i="1" dirty="0"/>
              <a:t>  delay(1000);                       // wait for a second</a:t>
            </a:r>
            <a:br>
              <a:rPr lang="en" sz="1400" b="1" i="1" dirty="0"/>
            </a:br>
            <a:r>
              <a:rPr lang="en" sz="1400" b="1" i="1" dirty="0"/>
              <a:t>}</a:t>
            </a:r>
            <a:endParaRPr lang="pt-BR" sz="1400" b="1" i="1" dirty="0"/>
          </a:p>
        </p:txBody>
      </p:sp>
    </p:spTree>
    <p:extLst>
      <p:ext uri="{BB962C8B-B14F-4D97-AF65-F5344CB8AC3E}">
        <p14:creationId xmlns:p14="http://schemas.microsoft.com/office/powerpoint/2010/main" val="173695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/>
          </a:bodyPr>
          <a:lstStyle/>
          <a:p>
            <a:r>
              <a:rPr lang="en-US" b="1" dirty="0"/>
              <a:t>O </a:t>
            </a:r>
            <a:r>
              <a:rPr lang="en-US" b="1" dirty="0" err="1"/>
              <a:t>Programa</a:t>
            </a:r>
            <a:r>
              <a:rPr lang="en-US" b="1" dirty="0"/>
              <a:t> Blink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F5B33F3B-E19A-C843-84D7-B4C64C38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5209" y="1842276"/>
            <a:ext cx="3429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ligar led protoboard">
            <a:extLst>
              <a:ext uri="{FF2B5EF4-FFF2-40B4-BE49-F238E27FC236}">
                <a16:creationId xmlns:a16="http://schemas.microsoft.com/office/drawing/2014/main" id="{A7453CFF-63AA-9443-A169-797367E9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413" y="2770069"/>
            <a:ext cx="4301397" cy="36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2 led">
            <a:extLst>
              <a:ext uri="{FF2B5EF4-FFF2-40B4-BE49-F238E27FC236}">
                <a16:creationId xmlns:a16="http://schemas.microsoft.com/office/drawing/2014/main" id="{2ED8D70B-F710-9242-8580-5D99418E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463" y="1745779"/>
            <a:ext cx="2209253" cy="102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6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 1 : </a:t>
            </a:r>
            <a:r>
              <a:rPr lang="en-US" b="1" dirty="0" err="1"/>
              <a:t>Luzes</a:t>
            </a:r>
            <a:r>
              <a:rPr lang="en-US" b="1" dirty="0"/>
              <a:t> de </a:t>
            </a:r>
            <a:r>
              <a:rPr lang="en-US" b="1" dirty="0" err="1"/>
              <a:t>sinalização</a:t>
            </a:r>
            <a:r>
              <a:rPr lang="en-US" b="1" dirty="0"/>
              <a:t> de </a:t>
            </a:r>
            <a:r>
              <a:rPr lang="en-US" b="1" dirty="0" err="1"/>
              <a:t>Garagem</a:t>
            </a:r>
            <a:endParaRPr lang="en-US" b="1" dirty="0"/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5A8DB9E2-DC51-3943-8BE6-01254666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001" y="2146878"/>
            <a:ext cx="3888162" cy="38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circuito sinalizador de garagem">
            <a:extLst>
              <a:ext uri="{FF2B5EF4-FFF2-40B4-BE49-F238E27FC236}">
                <a16:creationId xmlns:a16="http://schemas.microsoft.com/office/drawing/2014/main" id="{D3361F2F-AA10-DD49-AB2D-8D62E132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410" y="1881159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F435E85B-8F65-AA41-A733-97257814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4741" y="4157217"/>
            <a:ext cx="2541819" cy="20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2 led">
            <a:extLst>
              <a:ext uri="{FF2B5EF4-FFF2-40B4-BE49-F238E27FC236}">
                <a16:creationId xmlns:a16="http://schemas.microsoft.com/office/drawing/2014/main" id="{09019F90-9C98-6A4A-9F21-B8F6B242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3819" y="4229215"/>
            <a:ext cx="1518920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m para 2 led">
            <a:extLst>
              <a:ext uri="{FF2B5EF4-FFF2-40B4-BE49-F238E27FC236}">
                <a16:creationId xmlns:a16="http://schemas.microsoft.com/office/drawing/2014/main" id="{F9D8E482-8A0D-B443-80B7-E27E8A19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790" y="4732053"/>
            <a:ext cx="1518920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m relacionada">
            <a:extLst>
              <a:ext uri="{FF2B5EF4-FFF2-40B4-BE49-F238E27FC236}">
                <a16:creationId xmlns:a16="http://schemas.microsoft.com/office/drawing/2014/main" id="{A55C9566-B82A-2442-A7CB-D0784B72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7820" y="5500597"/>
            <a:ext cx="813710" cy="8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>
            <a:extLst>
              <a:ext uri="{FF2B5EF4-FFF2-40B4-BE49-F238E27FC236}">
                <a16:creationId xmlns:a16="http://schemas.microsoft.com/office/drawing/2014/main" id="{9972EFFA-CBAA-F04E-83B5-1DAE9500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5395" y="5500597"/>
            <a:ext cx="813710" cy="8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/>
          </a:bodyPr>
          <a:lstStyle/>
          <a:p>
            <a:r>
              <a:rPr lang="en-US" b="1" dirty="0"/>
              <a:t>Ex2 : </a:t>
            </a:r>
            <a:r>
              <a:rPr lang="en-US" b="1" dirty="0" err="1"/>
              <a:t>Sequencial</a:t>
            </a:r>
            <a:r>
              <a:rPr lang="en-US" b="1" dirty="0"/>
              <a:t> 3 </a:t>
            </a:r>
            <a:r>
              <a:rPr lang="en-US" b="1" dirty="0" err="1"/>
              <a:t>canais</a:t>
            </a:r>
            <a:endParaRPr lang="en-US" b="1" dirty="0"/>
          </a:p>
        </p:txBody>
      </p:sp>
      <p:pic>
        <p:nvPicPr>
          <p:cNvPr id="6146" name="Picture 2" descr="Resultado de imagem para ligar led protoboard">
            <a:extLst>
              <a:ext uri="{FF2B5EF4-FFF2-40B4-BE49-F238E27FC236}">
                <a16:creationId xmlns:a16="http://schemas.microsoft.com/office/drawing/2014/main" id="{18C1753D-DF8D-1D4C-AA91-71EC1463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40" y="1896309"/>
            <a:ext cx="77597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7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você</a:t>
            </a:r>
            <a:r>
              <a:rPr lang="en-US" b="1" dirty="0"/>
              <a:t> </a:t>
            </a:r>
            <a:r>
              <a:rPr lang="en-US" b="1" dirty="0" err="1"/>
              <a:t>pode</a:t>
            </a:r>
            <a:r>
              <a:rPr lang="en-US" b="1" dirty="0"/>
              <a:t> </a:t>
            </a:r>
            <a:r>
              <a:rPr lang="en-US" b="1" dirty="0" err="1"/>
              <a:t>fazer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r>
              <a:rPr lang="en-US" b="1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2" y="1818431"/>
            <a:ext cx="7862721" cy="2021174"/>
          </a:xfrm>
        </p:spPr>
        <p:txBody>
          <a:bodyPr>
            <a:normAutofit/>
          </a:bodyPr>
          <a:lstStyle/>
          <a:p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automatizar</a:t>
            </a:r>
            <a:r>
              <a:rPr lang="en-US" sz="2000" dirty="0"/>
              <a:t> </a:t>
            </a:r>
            <a:r>
              <a:rPr lang="en-US" sz="2000" dirty="0" err="1"/>
              <a:t>sua</a:t>
            </a:r>
            <a:r>
              <a:rPr lang="en-US" sz="2000" dirty="0"/>
              <a:t> casa,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carro</a:t>
            </a:r>
            <a:r>
              <a:rPr lang="en-US" sz="2000" dirty="0"/>
              <a:t>,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escritório</a:t>
            </a:r>
            <a:r>
              <a:rPr lang="en-US" sz="2000" dirty="0"/>
              <a:t>, </a:t>
            </a:r>
            <a:r>
              <a:rPr lang="en-US" sz="2000" dirty="0" err="1"/>
              <a:t>criar</a:t>
            </a:r>
            <a:r>
              <a:rPr lang="en-US" sz="2000" dirty="0"/>
              <a:t> um novo </a:t>
            </a:r>
            <a:r>
              <a:rPr lang="en-US" sz="2000" dirty="0" err="1"/>
              <a:t>brinquedo</a:t>
            </a:r>
            <a:r>
              <a:rPr lang="en-US" sz="2000" dirty="0"/>
              <a:t>, um novo </a:t>
            </a:r>
            <a:r>
              <a:rPr lang="en-US" sz="2000" dirty="0" err="1"/>
              <a:t>equipamento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melhorar</a:t>
            </a:r>
            <a:r>
              <a:rPr lang="en-US" sz="2000" dirty="0"/>
              <a:t> um </a:t>
            </a:r>
            <a:r>
              <a:rPr lang="en-US" sz="2000" dirty="0" err="1"/>
              <a:t>já</a:t>
            </a:r>
            <a:r>
              <a:rPr lang="en-US" sz="2000" dirty="0"/>
              <a:t> </a:t>
            </a:r>
            <a:r>
              <a:rPr lang="en-US" sz="2000" dirty="0" err="1"/>
              <a:t>existente</a:t>
            </a:r>
            <a:r>
              <a:rPr lang="en-US" sz="2000" dirty="0"/>
              <a:t>. </a:t>
            </a:r>
            <a:r>
              <a:rPr lang="en-US" sz="2000" dirty="0" err="1"/>
              <a:t>Tudo</a:t>
            </a:r>
            <a:r>
              <a:rPr lang="en-US" sz="2000" dirty="0"/>
              <a:t> </a:t>
            </a:r>
            <a:r>
              <a:rPr lang="en-US" sz="2000" dirty="0" err="1"/>
              <a:t>vai</a:t>
            </a:r>
            <a:r>
              <a:rPr lang="en-US" sz="2000" dirty="0"/>
              <a:t> </a:t>
            </a:r>
            <a:r>
              <a:rPr lang="en-US" sz="2000" dirty="0" err="1"/>
              <a:t>depender</a:t>
            </a:r>
            <a:r>
              <a:rPr lang="en-US" sz="2000" dirty="0"/>
              <a:t> da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criatividade</a:t>
            </a:r>
            <a:r>
              <a:rPr lang="en-US" sz="2000" dirty="0"/>
              <a:t>.</a:t>
            </a:r>
          </a:p>
          <a:p>
            <a:r>
              <a:rPr lang="en-US" sz="2000" dirty="0"/>
              <a:t>Para </a:t>
            </a:r>
            <a:r>
              <a:rPr lang="en-US" sz="2000" dirty="0" err="1"/>
              <a:t>isso</a:t>
            </a:r>
            <a:r>
              <a:rPr lang="en-US" sz="2000" dirty="0"/>
              <a:t>, o </a:t>
            </a:r>
            <a:r>
              <a:rPr lang="en-US" sz="2000" dirty="0" err="1"/>
              <a:t>Arduino</a:t>
            </a:r>
            <a:r>
              <a:rPr lang="en-US" sz="2000" dirty="0"/>
              <a:t> </a:t>
            </a:r>
            <a:r>
              <a:rPr lang="en-US" sz="2000" dirty="0" err="1"/>
              <a:t>possui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quantidade</a:t>
            </a:r>
            <a:r>
              <a:rPr lang="en-US" sz="2000" dirty="0"/>
              <a:t> </a:t>
            </a:r>
            <a:r>
              <a:rPr lang="en-US" sz="2000" dirty="0" err="1"/>
              <a:t>enorme</a:t>
            </a:r>
            <a:r>
              <a:rPr lang="en-US" sz="2000" dirty="0"/>
              <a:t> de </a:t>
            </a:r>
            <a:r>
              <a:rPr lang="en-US" sz="2000" dirty="0" err="1"/>
              <a:t>sensores</a:t>
            </a:r>
            <a:r>
              <a:rPr lang="en-US" sz="2000" dirty="0"/>
              <a:t> e </a:t>
            </a:r>
            <a:r>
              <a:rPr lang="en-US" sz="2000" dirty="0" err="1"/>
              <a:t>componentes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utilizar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seus</a:t>
            </a:r>
            <a:r>
              <a:rPr lang="en-US" sz="2000" dirty="0"/>
              <a:t> </a:t>
            </a:r>
            <a:r>
              <a:rPr lang="en-US" sz="2000" dirty="0" err="1"/>
              <a:t>projetos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30" y="3601944"/>
            <a:ext cx="4854053" cy="2642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6248" y="4018868"/>
            <a:ext cx="31145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Grande parte do material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módulos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pequenas</a:t>
            </a:r>
            <a:r>
              <a:rPr lang="en-US" dirty="0"/>
              <a:t> </a:t>
            </a:r>
            <a:r>
              <a:rPr lang="en-US" dirty="0" err="1"/>
              <a:t>placas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e outros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auxiliares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, </a:t>
            </a:r>
            <a:r>
              <a:rPr lang="en-US" dirty="0" err="1"/>
              <a:t>capacitores</a:t>
            </a:r>
            <a:r>
              <a:rPr lang="en-US" dirty="0"/>
              <a:t> e </a:t>
            </a:r>
            <a:r>
              <a:rPr lang="en-US" dirty="0" err="1"/>
              <a:t>leds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50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você</a:t>
            </a:r>
            <a:r>
              <a:rPr lang="en-US" b="1" dirty="0"/>
              <a:t> </a:t>
            </a:r>
            <a:r>
              <a:rPr lang="en-US" b="1" dirty="0" err="1"/>
              <a:t>pode</a:t>
            </a:r>
            <a:r>
              <a:rPr lang="en-US" b="1" dirty="0"/>
              <a:t> </a:t>
            </a:r>
            <a:r>
              <a:rPr lang="en-US" b="1" dirty="0" err="1"/>
              <a:t>fazer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r>
              <a:rPr lang="en-US" b="1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2" y="1818431"/>
            <a:ext cx="7862721" cy="20211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err="1"/>
              <a:t>Existem</a:t>
            </a:r>
            <a:r>
              <a:rPr lang="en-US" sz="2000" dirty="0"/>
              <a:t>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chamados</a:t>
            </a:r>
            <a:r>
              <a:rPr lang="en-US" sz="2000" dirty="0"/>
              <a:t> Shields,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placas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encaixa</a:t>
            </a:r>
            <a:r>
              <a:rPr lang="en-US" sz="2000" dirty="0"/>
              <a:t> no </a:t>
            </a:r>
            <a:r>
              <a:rPr lang="en-US" sz="2000" dirty="0" err="1"/>
              <a:t>Arduino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expandir</a:t>
            </a:r>
            <a:r>
              <a:rPr lang="en-US" sz="2000" dirty="0"/>
              <a:t> </a:t>
            </a:r>
            <a:r>
              <a:rPr lang="en-US" sz="2000" dirty="0" err="1"/>
              <a:t>suas</a:t>
            </a:r>
            <a:r>
              <a:rPr lang="en-US" sz="2000" dirty="0"/>
              <a:t> </a:t>
            </a:r>
            <a:r>
              <a:rPr lang="en-US" sz="2000" dirty="0" err="1"/>
              <a:t>funcionalidades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 </a:t>
            </a:r>
            <a:r>
              <a:rPr lang="en-US" sz="2000" dirty="0" err="1"/>
              <a:t>mostra</a:t>
            </a:r>
            <a:r>
              <a:rPr lang="en-US" sz="2000" dirty="0"/>
              <a:t> um </a:t>
            </a:r>
            <a:r>
              <a:rPr lang="en-US" sz="2000" b="1" dirty="0" err="1"/>
              <a:t>Arduino</a:t>
            </a:r>
            <a:r>
              <a:rPr lang="en-US" sz="2000" b="1" dirty="0"/>
              <a:t> Ethernet Shield</a:t>
            </a:r>
            <a:r>
              <a:rPr lang="en-US" sz="2000" dirty="0"/>
              <a:t> </a:t>
            </a:r>
            <a:r>
              <a:rPr lang="en-US" sz="2000" dirty="0" err="1"/>
              <a:t>encaixado</a:t>
            </a:r>
            <a:r>
              <a:rPr lang="en-US" sz="2000" dirty="0"/>
              <a:t> no </a:t>
            </a:r>
            <a:r>
              <a:rPr lang="en-US" sz="2000" dirty="0" err="1"/>
              <a:t>Arduino</a:t>
            </a:r>
            <a:r>
              <a:rPr lang="en-US" sz="2000" dirty="0"/>
              <a:t> Mega 2560.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mesmo</a:t>
            </a:r>
            <a:r>
              <a:rPr lang="en-US" sz="2000" dirty="0"/>
              <a:t> tempo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o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rede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até</a:t>
            </a:r>
            <a:r>
              <a:rPr lang="en-US" sz="2000" dirty="0"/>
              <a:t> </a:t>
            </a:r>
            <a:r>
              <a:rPr lang="en-US" sz="2000" dirty="0" err="1"/>
              <a:t>mesmo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internet, </a:t>
            </a:r>
            <a:r>
              <a:rPr lang="en-US" sz="2000" dirty="0" err="1"/>
              <a:t>mantém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demais</a:t>
            </a:r>
            <a:r>
              <a:rPr lang="en-US" sz="2000" dirty="0"/>
              <a:t> </a:t>
            </a:r>
            <a:r>
              <a:rPr lang="en-US" sz="2000" dirty="0" err="1"/>
              <a:t>pinos</a:t>
            </a:r>
            <a:r>
              <a:rPr lang="en-US" sz="2000" dirty="0"/>
              <a:t> </a:t>
            </a:r>
            <a:r>
              <a:rPr lang="en-US" sz="2000" dirty="0" err="1"/>
              <a:t>disponíveis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utilização</a:t>
            </a:r>
            <a:r>
              <a:rPr lang="en-US" sz="2000" dirty="0"/>
              <a:t>, </a:t>
            </a:r>
            <a:r>
              <a:rPr lang="en-US" sz="2000" dirty="0" err="1"/>
              <a:t>assim</a:t>
            </a:r>
            <a:r>
              <a:rPr lang="en-US" sz="2000" dirty="0"/>
              <a:t>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consegue</a:t>
            </a:r>
            <a:r>
              <a:rPr lang="en-US" sz="2000" dirty="0"/>
              <a:t>,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exemplo</a:t>
            </a:r>
            <a:r>
              <a:rPr lang="en-US" sz="2000" dirty="0"/>
              <a:t>, </a:t>
            </a:r>
            <a:r>
              <a:rPr lang="en-US" sz="2000" dirty="0" err="1"/>
              <a:t>utilizar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pinos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receber</a:t>
            </a:r>
            <a:r>
              <a:rPr lang="en-US" sz="2000" dirty="0"/>
              <a:t> dados de </a:t>
            </a:r>
            <a:r>
              <a:rPr lang="en-US" sz="2000" dirty="0" err="1"/>
              <a:t>temperatura</a:t>
            </a:r>
            <a:r>
              <a:rPr lang="en-US" sz="2000" dirty="0"/>
              <a:t> e </a:t>
            </a:r>
            <a:r>
              <a:rPr lang="en-US" sz="2000" dirty="0" err="1"/>
              <a:t>umidade</a:t>
            </a:r>
            <a:r>
              <a:rPr lang="en-US" sz="2000" dirty="0"/>
              <a:t> de um </a:t>
            </a:r>
            <a:r>
              <a:rPr lang="en-US" sz="2000" dirty="0" err="1"/>
              <a:t>ambiente</a:t>
            </a:r>
            <a:r>
              <a:rPr lang="en-US" sz="2000" dirty="0"/>
              <a:t>, e </a:t>
            </a:r>
            <a:r>
              <a:rPr lang="en-US" sz="2000" dirty="0" err="1"/>
              <a:t>consultar</a:t>
            </a:r>
            <a:r>
              <a:rPr lang="en-US" sz="2000" dirty="0"/>
              <a:t> </a:t>
            </a:r>
            <a:r>
              <a:rPr lang="en-US" sz="2000" dirty="0" err="1"/>
              <a:t>esses</a:t>
            </a:r>
            <a:r>
              <a:rPr lang="en-US" sz="2000" dirty="0"/>
              <a:t> dados de </a:t>
            </a:r>
            <a:r>
              <a:rPr lang="en-US" sz="2000" dirty="0" err="1"/>
              <a:t>qualquer</a:t>
            </a:r>
            <a:r>
              <a:rPr lang="en-US" sz="2000" dirty="0"/>
              <a:t> </a:t>
            </a:r>
            <a:r>
              <a:rPr lang="en-US" sz="2000" dirty="0" err="1"/>
              <a:t>lugar</a:t>
            </a:r>
            <a:r>
              <a:rPr lang="en-US" sz="2000" dirty="0"/>
              <a:t> do </a:t>
            </a:r>
            <a:r>
              <a:rPr lang="en-US" sz="2000" dirty="0" err="1"/>
              <a:t>planeta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09" y="3839605"/>
            <a:ext cx="440137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você</a:t>
            </a:r>
            <a:r>
              <a:rPr lang="en-US" b="1" dirty="0"/>
              <a:t> </a:t>
            </a:r>
            <a:r>
              <a:rPr lang="en-US" b="1" dirty="0" err="1"/>
              <a:t>pode</a:t>
            </a:r>
            <a:r>
              <a:rPr lang="en-US" b="1" dirty="0"/>
              <a:t> </a:t>
            </a:r>
            <a:r>
              <a:rPr lang="en-US" b="1" dirty="0" err="1"/>
              <a:t>fazer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r>
              <a:rPr lang="en-US" b="1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1" y="1878881"/>
            <a:ext cx="5027493" cy="43404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64904" y="3749290"/>
            <a:ext cx="336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www.facacomarduino.info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8349" y="2747959"/>
            <a:ext cx="32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www.flipeflop.com</a:t>
            </a:r>
            <a:r>
              <a:rPr lang="en-US" dirty="0"/>
              <a:t>/blog/</a:t>
            </a:r>
          </a:p>
        </p:txBody>
      </p:sp>
      <p:sp>
        <p:nvSpPr>
          <p:cNvPr id="9" name="Rectangle 8"/>
          <p:cNvSpPr/>
          <p:nvPr/>
        </p:nvSpPr>
        <p:spPr>
          <a:xfrm>
            <a:off x="5412484" y="3223050"/>
            <a:ext cx="3314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labdegaragem.com</a:t>
            </a:r>
            <a:r>
              <a:rPr lang="en-US" sz="1400" dirty="0"/>
              <a:t>/page/projetos-1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2921" y="1862322"/>
            <a:ext cx="4815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blog.usinainfo.com.br</a:t>
            </a:r>
            <a:r>
              <a:rPr lang="en-US" sz="1400" dirty="0"/>
              <a:t>/</a:t>
            </a:r>
            <a:r>
              <a:rPr lang="en-US" sz="1400" dirty="0" err="1"/>
              <a:t>categoria</a:t>
            </a:r>
            <a:r>
              <a:rPr lang="en-US" sz="1400" dirty="0"/>
              <a:t>/</a:t>
            </a:r>
            <a:r>
              <a:rPr lang="en-US" sz="1400" dirty="0" err="1"/>
              <a:t>automacao-residencial</a:t>
            </a:r>
            <a:r>
              <a:rPr lang="en-US" sz="1400" dirty="0"/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16006" y="2171731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blog.fazedores.com</a:t>
            </a:r>
            <a:r>
              <a:rPr lang="en-US" sz="1600" dirty="0"/>
              <a:t>/top-5-projetos-com-arduino-e-motores/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23998" y="4237469"/>
            <a:ext cx="37640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www.fabiones.com.br</a:t>
            </a:r>
            <a:r>
              <a:rPr lang="en-US" sz="1400" dirty="0"/>
              <a:t>/images/Projetos%20com%20Arduino%20e%20Android%20-%20Simon%20Monk.pdf</a:t>
            </a:r>
          </a:p>
        </p:txBody>
      </p:sp>
    </p:spTree>
    <p:extLst>
      <p:ext uri="{BB962C8B-B14F-4D97-AF65-F5344CB8AC3E}">
        <p14:creationId xmlns:p14="http://schemas.microsoft.com/office/powerpoint/2010/main" val="285064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</a:t>
            </a:r>
            <a:r>
              <a:rPr lang="en-US" b="1" baseline="30000" dirty="0"/>
              <a:t>a</a:t>
            </a:r>
            <a:r>
              <a:rPr lang="en-US" b="1" dirty="0"/>
              <a:t>. Aula </a:t>
            </a:r>
            <a:br>
              <a:rPr lang="en-US" b="1" dirty="0"/>
            </a:br>
            <a:r>
              <a:rPr lang="en-US" b="1" dirty="0" err="1"/>
              <a:t>Começando</a:t>
            </a:r>
            <a:r>
              <a:rPr lang="en-US" b="1" dirty="0"/>
              <a:t> a </a:t>
            </a:r>
            <a:r>
              <a:rPr lang="en-US" b="1" dirty="0" err="1"/>
              <a:t>programar</a:t>
            </a:r>
            <a:endParaRPr lang="en-US" b="1" dirty="0"/>
          </a:p>
        </p:txBody>
      </p:sp>
      <p:pic>
        <p:nvPicPr>
          <p:cNvPr id="9218" name="Picture 2" descr="Imagem relacionada">
            <a:extLst>
              <a:ext uri="{FF2B5EF4-FFF2-40B4-BE49-F238E27FC236}">
                <a16:creationId xmlns:a16="http://schemas.microsoft.com/office/drawing/2014/main" id="{477673A1-A268-C743-A5E4-0693D92C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557" y="1842276"/>
            <a:ext cx="60833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3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Programa</a:t>
            </a:r>
            <a:r>
              <a:rPr lang="en-US" b="1" dirty="0"/>
              <a:t> de </a:t>
            </a:r>
            <a:r>
              <a:rPr lang="en-US" b="1" dirty="0" err="1"/>
              <a:t>Computador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32245"/>
          </a:xfrm>
        </p:spPr>
        <p:txBody>
          <a:bodyPr>
            <a:normAutofit/>
          </a:bodyPr>
          <a:lstStyle/>
          <a:p>
            <a:r>
              <a:rPr lang="en-US" dirty="0"/>
              <a:t>Um </a:t>
            </a:r>
            <a:r>
              <a:rPr lang="en-US" b="1" dirty="0" err="1"/>
              <a:t>programa</a:t>
            </a:r>
            <a:r>
              <a:rPr lang="en-US" b="1" dirty="0"/>
              <a:t> de </a:t>
            </a:r>
            <a:r>
              <a:rPr lang="en-US" b="1" dirty="0" err="1"/>
              <a:t>computador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software</a:t>
            </a:r>
            <a:r>
              <a:rPr lang="en-US" dirty="0"/>
              <a:t>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enviadas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computador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microprocessador</a:t>
            </a:r>
            <a:r>
              <a:rPr lang="en-US" dirty="0"/>
              <a:t> (</a:t>
            </a:r>
            <a:r>
              <a:rPr lang="en-US" dirty="0" err="1"/>
              <a:t>cérebro</a:t>
            </a:r>
            <a:r>
              <a:rPr lang="en-US" dirty="0"/>
              <a:t>) </a:t>
            </a:r>
            <a:r>
              <a:rPr lang="en-US" dirty="0" err="1"/>
              <a:t>entende</a:t>
            </a:r>
            <a:r>
              <a:rPr lang="en-US" dirty="0"/>
              <a:t> um </a:t>
            </a:r>
            <a:r>
              <a:rPr lang="en-US" b="1" dirty="0" err="1"/>
              <a:t>conjunto</a:t>
            </a:r>
            <a:r>
              <a:rPr lang="en-US" b="1" dirty="0"/>
              <a:t> de </a:t>
            </a:r>
            <a:r>
              <a:rPr lang="en-US" b="1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 "</a:t>
            </a:r>
            <a:r>
              <a:rPr lang="en-US" dirty="0" err="1"/>
              <a:t>idioma</a:t>
            </a:r>
            <a:r>
              <a:rPr lang="en-US" dirty="0"/>
              <a:t>".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chamamos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idioma</a:t>
            </a:r>
            <a:r>
              <a:rPr lang="en-US" dirty="0"/>
              <a:t> de </a:t>
            </a:r>
            <a:r>
              <a:rPr lang="en-US" b="1" dirty="0" err="1"/>
              <a:t>linguagem</a:t>
            </a:r>
            <a:r>
              <a:rPr lang="en-US" b="1" dirty="0"/>
              <a:t> de </a:t>
            </a:r>
            <a:r>
              <a:rPr lang="en-US" b="1" dirty="0" err="1"/>
              <a:t>máquina</a:t>
            </a:r>
            <a:r>
              <a:rPr lang="en-US" dirty="0"/>
              <a:t>.</a:t>
            </a:r>
          </a:p>
          <a:p>
            <a:r>
              <a:rPr lang="en-US" dirty="0"/>
              <a:t>As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, no </a:t>
            </a:r>
            <a:r>
              <a:rPr lang="en-US" dirty="0" err="1"/>
              <a:t>fundo</a:t>
            </a:r>
            <a:r>
              <a:rPr lang="en-US" dirty="0"/>
              <a:t>, as </a:t>
            </a:r>
            <a:r>
              <a:rPr lang="en-US" dirty="0" err="1"/>
              <a:t>únicas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,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difíceis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seres</a:t>
            </a:r>
            <a:r>
              <a:rPr lang="en-US" dirty="0"/>
              <a:t> </a:t>
            </a:r>
            <a:r>
              <a:rPr lang="en-US" dirty="0" err="1"/>
              <a:t>humanos</a:t>
            </a:r>
            <a:r>
              <a:rPr lang="en-US" dirty="0"/>
              <a:t> </a:t>
            </a:r>
            <a:r>
              <a:rPr lang="en-US" dirty="0" err="1"/>
              <a:t>entenderem</a:t>
            </a:r>
            <a:r>
              <a:rPr lang="en-US" dirty="0"/>
              <a:t>.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 err="1"/>
              <a:t>linguagem</a:t>
            </a:r>
            <a:r>
              <a:rPr lang="en-US" b="1" dirty="0"/>
              <a:t> de </a:t>
            </a:r>
            <a:r>
              <a:rPr lang="en-US" b="1" dirty="0" err="1"/>
              <a:t>programação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Linguagem</a:t>
            </a:r>
            <a:r>
              <a:rPr lang="en-US" b="1" dirty="0"/>
              <a:t> de </a:t>
            </a:r>
            <a:r>
              <a:rPr lang="en-US" b="1" dirty="0" err="1"/>
              <a:t>Programação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76043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Nós</a:t>
            </a:r>
            <a:r>
              <a:rPr lang="en-US" sz="2800" dirty="0"/>
              <a:t> </a:t>
            </a:r>
            <a:r>
              <a:rPr lang="en-US" sz="2800" dirty="0" err="1"/>
              <a:t>seres</a:t>
            </a:r>
            <a:r>
              <a:rPr lang="en-US" sz="2800" dirty="0"/>
              <a:t> </a:t>
            </a:r>
            <a:r>
              <a:rPr lang="en-US" sz="2800" dirty="0" err="1"/>
              <a:t>humanos</a:t>
            </a:r>
            <a:r>
              <a:rPr lang="en-US" sz="2800" dirty="0"/>
              <a:t> </a:t>
            </a:r>
            <a:r>
              <a:rPr lang="en-US" sz="2800" dirty="0" err="1"/>
              <a:t>precisamos</a:t>
            </a:r>
            <a:r>
              <a:rPr lang="en-US" sz="2800" dirty="0"/>
              <a:t> converter as </a:t>
            </a:r>
            <a:r>
              <a:rPr lang="en-US" sz="2800" dirty="0" err="1"/>
              <a:t>nossas</a:t>
            </a:r>
            <a:r>
              <a:rPr lang="en-US" sz="2800" dirty="0"/>
              <a:t> </a:t>
            </a:r>
            <a:r>
              <a:rPr lang="en-US" sz="2800" dirty="0" err="1"/>
              <a:t>idéias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forma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computadores</a:t>
            </a:r>
            <a:r>
              <a:rPr lang="en-US" sz="2800" dirty="0"/>
              <a:t> </a:t>
            </a:r>
            <a:r>
              <a:rPr lang="en-US" sz="2800" dirty="0" err="1"/>
              <a:t>consigam</a:t>
            </a:r>
            <a:r>
              <a:rPr lang="en-US" sz="2800" dirty="0"/>
              <a:t> </a:t>
            </a:r>
            <a:r>
              <a:rPr lang="en-US" sz="2800" dirty="0" err="1"/>
              <a:t>processar</a:t>
            </a:r>
            <a:r>
              <a:rPr lang="en-US" sz="2800" dirty="0"/>
              <a:t>,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seja</a:t>
            </a:r>
            <a:r>
              <a:rPr lang="en-US" sz="2800" dirty="0"/>
              <a:t>, a </a:t>
            </a:r>
            <a:r>
              <a:rPr lang="en-US" sz="2800" dirty="0" err="1"/>
              <a:t>linguagem</a:t>
            </a:r>
            <a:r>
              <a:rPr lang="en-US" sz="2800" dirty="0"/>
              <a:t> de </a:t>
            </a:r>
            <a:r>
              <a:rPr lang="en-US" sz="2800" dirty="0" err="1"/>
              <a:t>máquina</a:t>
            </a:r>
            <a:r>
              <a:rPr lang="en-US" sz="2800" dirty="0"/>
              <a:t>. </a:t>
            </a:r>
          </a:p>
          <a:p>
            <a:r>
              <a:rPr lang="en-US" sz="2800" dirty="0" err="1"/>
              <a:t>Essas</a:t>
            </a:r>
            <a:r>
              <a:rPr lang="en-US" sz="2800" dirty="0"/>
              <a:t> </a:t>
            </a:r>
            <a:r>
              <a:rPr lang="en-US" sz="2800" dirty="0" err="1"/>
              <a:t>linguagens</a:t>
            </a:r>
            <a:r>
              <a:rPr lang="en-US" sz="2800" dirty="0"/>
              <a:t> de </a:t>
            </a:r>
            <a:r>
              <a:rPr lang="en-US" sz="2800" dirty="0" err="1"/>
              <a:t>programação</a:t>
            </a:r>
            <a:r>
              <a:rPr lang="en-US" sz="2800" dirty="0"/>
              <a:t> </a:t>
            </a:r>
            <a:r>
              <a:rPr lang="en-US" sz="2800" dirty="0" err="1"/>
              <a:t>também</a:t>
            </a:r>
            <a:r>
              <a:rPr lang="en-US" sz="2800" dirty="0"/>
              <a:t> </a:t>
            </a:r>
            <a:r>
              <a:rPr lang="en-US" sz="2800" dirty="0" err="1"/>
              <a:t>são</a:t>
            </a:r>
            <a:r>
              <a:rPr lang="en-US" sz="2800" dirty="0"/>
              <a:t> </a:t>
            </a:r>
            <a:r>
              <a:rPr lang="en-US" sz="2800" dirty="0" err="1"/>
              <a:t>chamadas</a:t>
            </a:r>
            <a:r>
              <a:rPr lang="en-US" sz="2800" dirty="0"/>
              <a:t> de </a:t>
            </a:r>
            <a:r>
              <a:rPr lang="en-US" sz="2800" dirty="0" err="1"/>
              <a:t>linguagens</a:t>
            </a:r>
            <a:r>
              <a:rPr lang="en-US" sz="2800" dirty="0"/>
              <a:t> de </a:t>
            </a:r>
            <a:r>
              <a:rPr lang="en-US" sz="2800" dirty="0" err="1"/>
              <a:t>programação</a:t>
            </a:r>
            <a:r>
              <a:rPr lang="en-US" sz="2800" dirty="0"/>
              <a:t> de alto </a:t>
            </a:r>
            <a:r>
              <a:rPr lang="en-US" sz="2800" dirty="0" err="1"/>
              <a:t>nível</a:t>
            </a:r>
            <a:r>
              <a:rPr lang="en-US" sz="2800" dirty="0"/>
              <a:t>. A </a:t>
            </a:r>
            <a:r>
              <a:rPr lang="en-US" sz="2800" dirty="0" err="1"/>
              <a:t>linguagem</a:t>
            </a:r>
            <a:r>
              <a:rPr lang="en-US" sz="2800" dirty="0"/>
              <a:t> de </a:t>
            </a:r>
            <a:r>
              <a:rPr lang="en-US" sz="2800" dirty="0" err="1"/>
              <a:t>programação</a:t>
            </a:r>
            <a:r>
              <a:rPr lang="en-US" sz="2800" dirty="0"/>
              <a:t> </a:t>
            </a:r>
            <a:r>
              <a:rPr lang="en-US" sz="2800" dirty="0" err="1"/>
              <a:t>utilizada</a:t>
            </a:r>
            <a:r>
              <a:rPr lang="en-US" sz="2800" dirty="0"/>
              <a:t> no Arduino </a:t>
            </a:r>
            <a:r>
              <a:rPr lang="en-US" sz="2800" dirty="0" err="1"/>
              <a:t>é</a:t>
            </a:r>
            <a:r>
              <a:rPr lang="en-US" sz="2800" dirty="0"/>
              <a:t> a </a:t>
            </a:r>
            <a:r>
              <a:rPr lang="en-US" sz="2800" dirty="0" err="1"/>
              <a:t>linguagem</a:t>
            </a:r>
            <a:r>
              <a:rPr lang="en-US" sz="2800" dirty="0"/>
              <a:t> 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r>
              <a:rPr lang="en-US" sz="2800" dirty="0"/>
              <a:t> (com </a:t>
            </a:r>
            <a:r>
              <a:rPr lang="en-US" sz="2800" dirty="0" err="1"/>
              <a:t>pequenas</a:t>
            </a:r>
            <a:r>
              <a:rPr lang="en-US" sz="2800" dirty="0"/>
              <a:t> </a:t>
            </a:r>
            <a:r>
              <a:rPr lang="en-US" sz="2800" dirty="0" err="1"/>
              <a:t>modificações</a:t>
            </a:r>
            <a:r>
              <a:rPr lang="en-US" sz="2800" dirty="0"/>
              <a:t>), que </a:t>
            </a:r>
            <a:r>
              <a:rPr lang="en-US" sz="2800" dirty="0" err="1"/>
              <a:t>é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linguagem</a:t>
            </a:r>
            <a:r>
              <a:rPr lang="en-US" sz="2800" dirty="0"/>
              <a:t> </a:t>
            </a:r>
            <a:r>
              <a:rPr lang="en-US" sz="2800" dirty="0" err="1"/>
              <a:t>muito</a:t>
            </a:r>
            <a:r>
              <a:rPr lang="en-US" sz="2800" dirty="0"/>
              <a:t> </a:t>
            </a:r>
            <a:r>
              <a:rPr lang="en-US" sz="2800" dirty="0" err="1"/>
              <a:t>tradicional</a:t>
            </a:r>
            <a:r>
              <a:rPr lang="en-US" sz="2800" dirty="0"/>
              <a:t> e </a:t>
            </a:r>
            <a:r>
              <a:rPr lang="en-US" sz="2800" dirty="0" err="1"/>
              <a:t>conhecida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32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</a:t>
            </a:r>
            <a:r>
              <a:rPr lang="en-US" b="1" u="sng" baseline="30000" dirty="0"/>
              <a:t>a</a:t>
            </a:r>
            <a:r>
              <a:rPr lang="en-US" b="1" dirty="0"/>
              <a:t> Aula - o Arduino</a:t>
            </a:r>
            <a:br>
              <a:rPr lang="en-US" b="1" dirty="0"/>
            </a:br>
            <a:endParaRPr lang="en-US" dirty="0"/>
          </a:p>
        </p:txBody>
      </p:sp>
      <p:pic>
        <p:nvPicPr>
          <p:cNvPr id="12290" name="Picture 2" descr="Imagem relacionada">
            <a:extLst>
              <a:ext uri="{FF2B5EF4-FFF2-40B4-BE49-F238E27FC236}">
                <a16:creationId xmlns:a16="http://schemas.microsoft.com/office/drawing/2014/main" id="{8BC27B02-3190-8848-BE68-AD57FD2F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26" y="1814368"/>
            <a:ext cx="65659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1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Linguagem</a:t>
            </a:r>
            <a:r>
              <a:rPr lang="en-US" b="1" dirty="0"/>
              <a:t> de </a:t>
            </a:r>
            <a:r>
              <a:rPr lang="en-US" b="1" dirty="0" err="1"/>
              <a:t>Programação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76043"/>
          </a:xfrm>
        </p:spPr>
        <p:txBody>
          <a:bodyPr>
            <a:normAutofit/>
          </a:bodyPr>
          <a:lstStyle/>
          <a:p>
            <a:r>
              <a:rPr lang="en-US" dirty="0"/>
              <a:t>Para converter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alto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utilizamos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 err="1"/>
              <a:t>compilador</a:t>
            </a:r>
            <a:r>
              <a:rPr lang="en-US" dirty="0"/>
              <a:t>. A </a:t>
            </a:r>
            <a:r>
              <a:rPr lang="en-US" dirty="0" err="1"/>
              <a:t>ação</a:t>
            </a:r>
            <a:r>
              <a:rPr lang="en-US" dirty="0"/>
              <a:t> de converter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 err="1"/>
              <a:t>compilar</a:t>
            </a:r>
            <a:r>
              <a:rPr lang="en-US" dirty="0"/>
              <a:t>. 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contendo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de alto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conhecido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</a:t>
            </a:r>
            <a:r>
              <a:rPr lang="en-US" b="1" dirty="0" err="1"/>
              <a:t>fonte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38" y="4428580"/>
            <a:ext cx="4837288" cy="20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Algoritmo</a:t>
            </a:r>
            <a:r>
              <a:rPr lang="en-US" b="1" dirty="0"/>
              <a:t> (</a:t>
            </a:r>
            <a:r>
              <a:rPr lang="en-US" b="1" dirty="0" err="1"/>
              <a:t>Programa</a:t>
            </a:r>
            <a:r>
              <a:rPr lang="en-US" b="1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133614" cy="4269459"/>
          </a:xfrm>
        </p:spPr>
        <p:txBody>
          <a:bodyPr>
            <a:normAutofit/>
          </a:bodyPr>
          <a:lstStyle/>
          <a:p>
            <a:r>
              <a:rPr lang="en-US" sz="3200" dirty="0"/>
              <a:t>Um </a:t>
            </a:r>
            <a:r>
              <a:rPr lang="en-US" sz="3200" dirty="0" err="1"/>
              <a:t>algoritmo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um </a:t>
            </a:r>
            <a:r>
              <a:rPr lang="en-US" sz="3200" dirty="0" err="1"/>
              <a:t>conjunto</a:t>
            </a:r>
            <a:r>
              <a:rPr lang="en-US" sz="3200" dirty="0"/>
              <a:t> de </a:t>
            </a:r>
            <a:r>
              <a:rPr lang="en-US" sz="3200" dirty="0" err="1"/>
              <a:t>instruções</a:t>
            </a:r>
            <a:r>
              <a:rPr lang="en-US" sz="3200" dirty="0"/>
              <a:t> </a:t>
            </a:r>
            <a:r>
              <a:rPr lang="en-US" sz="3200" dirty="0" err="1"/>
              <a:t>muito</a:t>
            </a:r>
            <a:r>
              <a:rPr lang="en-US" sz="3200" dirty="0"/>
              <a:t> </a:t>
            </a:r>
            <a:r>
              <a:rPr lang="en-US" sz="3200" dirty="0" err="1"/>
              <a:t>concretas</a:t>
            </a:r>
            <a:r>
              <a:rPr lang="en-US" sz="3200" dirty="0"/>
              <a:t> e </a:t>
            </a:r>
            <a:r>
              <a:rPr lang="en-US" sz="3200" dirty="0" err="1"/>
              <a:t>ordenadas</a:t>
            </a:r>
            <a:r>
              <a:rPr lang="en-US" sz="3200" dirty="0"/>
              <a:t> </a:t>
            </a:r>
            <a:r>
              <a:rPr lang="en-US" sz="3200" dirty="0" err="1"/>
              <a:t>que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necessário</a:t>
            </a:r>
            <a:r>
              <a:rPr lang="en-US" sz="3200" dirty="0"/>
              <a:t> </a:t>
            </a:r>
            <a:r>
              <a:rPr lang="en-US" sz="3200" dirty="0" err="1"/>
              <a:t>seguir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realizar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tarefa</a:t>
            </a:r>
            <a:r>
              <a:rPr lang="en-US" sz="3200" dirty="0"/>
              <a:t>. </a:t>
            </a:r>
            <a:r>
              <a:rPr lang="en-US" sz="3200" dirty="0" err="1"/>
              <a:t>Alguns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de </a:t>
            </a:r>
            <a:r>
              <a:rPr lang="en-US" sz="3200" dirty="0" err="1"/>
              <a:t>algoritmos</a:t>
            </a:r>
            <a:r>
              <a:rPr lang="en-US" sz="3200" dirty="0"/>
              <a:t> </a:t>
            </a:r>
            <a:r>
              <a:rPr lang="en-US" sz="3200" dirty="0" err="1"/>
              <a:t>são</a:t>
            </a:r>
            <a:r>
              <a:rPr lang="en-US" sz="3200" dirty="0"/>
              <a:t> </a:t>
            </a:r>
            <a:r>
              <a:rPr lang="en-US" sz="3200" dirty="0" err="1"/>
              <a:t>muito</a:t>
            </a:r>
            <a:r>
              <a:rPr lang="en-US" sz="3200" dirty="0"/>
              <a:t> simples: </a:t>
            </a:r>
            <a:r>
              <a:rPr lang="en-US" sz="3200" dirty="0" err="1"/>
              <a:t>seguir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receita</a:t>
            </a:r>
            <a:r>
              <a:rPr lang="en-US" sz="3200" dirty="0"/>
              <a:t> do </a:t>
            </a:r>
            <a:r>
              <a:rPr lang="en-US" sz="3200" dirty="0" err="1"/>
              <a:t>médico</a:t>
            </a:r>
            <a:r>
              <a:rPr lang="en-US" sz="3200" dirty="0"/>
              <a:t>, </a:t>
            </a:r>
            <a:r>
              <a:rPr lang="en-US" sz="3200" dirty="0" err="1"/>
              <a:t>lavar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dentes</a:t>
            </a:r>
            <a:r>
              <a:rPr lang="en-US" sz="3200" dirty="0"/>
              <a:t>, </a:t>
            </a:r>
            <a:r>
              <a:rPr lang="en-US" sz="3200" dirty="0" err="1"/>
              <a:t>preparar</a:t>
            </a:r>
            <a:r>
              <a:rPr lang="en-US" sz="3200" dirty="0"/>
              <a:t> 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máquina</a:t>
            </a:r>
            <a:r>
              <a:rPr lang="en-US" sz="3200" dirty="0"/>
              <a:t> de </a:t>
            </a:r>
            <a:r>
              <a:rPr lang="en-US" sz="3200" dirty="0" err="1"/>
              <a:t>lavar</a:t>
            </a:r>
            <a:r>
              <a:rPr lang="en-US" sz="32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27886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Algoritmo</a:t>
            </a:r>
            <a:r>
              <a:rPr lang="en-US" b="1" dirty="0"/>
              <a:t> (</a:t>
            </a:r>
            <a:r>
              <a:rPr lang="en-US" b="1" dirty="0" err="1"/>
              <a:t>Programa</a:t>
            </a:r>
            <a:r>
              <a:rPr lang="en-US" b="1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4506" y="1943346"/>
            <a:ext cx="8446652" cy="4269459"/>
          </a:xfrm>
        </p:spPr>
        <p:txBody>
          <a:bodyPr>
            <a:normAutofit/>
          </a:bodyPr>
          <a:lstStyle/>
          <a:p>
            <a:r>
              <a:rPr lang="en-US" dirty="0"/>
              <a:t>Um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poderia</a:t>
            </a:r>
            <a:r>
              <a:rPr lang="en-US" dirty="0"/>
              <a:t> ser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receita</a:t>
            </a:r>
            <a:r>
              <a:rPr lang="en-US" dirty="0"/>
              <a:t> de </a:t>
            </a:r>
            <a:r>
              <a:rPr lang="en-US" dirty="0" err="1"/>
              <a:t>cozinha</a:t>
            </a:r>
            <a:r>
              <a:rPr lang="en-US" dirty="0"/>
              <a:t>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explicado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a </a:t>
            </a:r>
            <a:r>
              <a:rPr lang="en-US" dirty="0" err="1"/>
              <a:t>passo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cozinhar</a:t>
            </a:r>
            <a:r>
              <a:rPr lang="en-US" dirty="0"/>
              <a:t> o </a:t>
            </a:r>
            <a:r>
              <a:rPr lang="en-US" dirty="0" err="1"/>
              <a:t>prato</a:t>
            </a:r>
            <a:r>
              <a:rPr lang="en-US" dirty="0"/>
              <a:t> que </a:t>
            </a:r>
            <a:r>
              <a:rPr lang="en-US" dirty="0" err="1"/>
              <a:t>queiras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azeite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frigideira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Por</a:t>
            </a:r>
            <a:r>
              <a:rPr lang="en-US" dirty="0"/>
              <a:t> a </a:t>
            </a:r>
            <a:r>
              <a:rPr lang="en-US" dirty="0" err="1"/>
              <a:t>frigideira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 </a:t>
            </a:r>
            <a:r>
              <a:rPr lang="en-US" dirty="0" err="1"/>
              <a:t>fogo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Esperar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azeite</a:t>
            </a:r>
            <a:r>
              <a:rPr lang="en-US" dirty="0"/>
              <a:t> </a:t>
            </a:r>
            <a:r>
              <a:rPr lang="en-US" dirty="0" err="1"/>
              <a:t>fique</a:t>
            </a:r>
            <a:r>
              <a:rPr lang="en-US" dirty="0"/>
              <a:t> </a:t>
            </a:r>
            <a:r>
              <a:rPr lang="en-US" dirty="0" err="1"/>
              <a:t>quente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Colocar</a:t>
            </a:r>
            <a:r>
              <a:rPr lang="en-US" dirty="0"/>
              <a:t> o </a:t>
            </a:r>
            <a:r>
              <a:rPr lang="en-US" dirty="0" err="1"/>
              <a:t>espargo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frigideira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Cozinhar</a:t>
            </a:r>
            <a:r>
              <a:rPr lang="en-US" dirty="0"/>
              <a:t> 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fique</a:t>
            </a:r>
            <a:r>
              <a:rPr lang="en-US" dirty="0"/>
              <a:t> pronto.</a:t>
            </a:r>
          </a:p>
          <a:p>
            <a:pPr lvl="1"/>
            <a:r>
              <a:rPr lang="en-US" dirty="0" err="1"/>
              <a:t>Apagar</a:t>
            </a:r>
            <a:r>
              <a:rPr lang="en-US" dirty="0"/>
              <a:t> o </a:t>
            </a:r>
            <a:r>
              <a:rPr lang="en-US" dirty="0" err="1"/>
              <a:t>fogo</a:t>
            </a:r>
            <a:r>
              <a:rPr lang="en-US" dirty="0"/>
              <a:t> e </a:t>
            </a:r>
            <a:r>
              <a:rPr lang="en-US" dirty="0" err="1"/>
              <a:t>retirar</a:t>
            </a:r>
            <a:r>
              <a:rPr lang="en-US" dirty="0"/>
              <a:t> a </a:t>
            </a:r>
            <a:r>
              <a:rPr lang="en-US" dirty="0" err="1"/>
              <a:t>frigideira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Colocar</a:t>
            </a:r>
            <a:r>
              <a:rPr lang="en-US" dirty="0"/>
              <a:t> o </a:t>
            </a:r>
            <a:r>
              <a:rPr lang="en-US" dirty="0" err="1"/>
              <a:t>espargo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prato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604611"/>
            <a:ext cx="2745166" cy="39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687542" cy="857508"/>
          </a:xfrm>
        </p:spPr>
        <p:txBody>
          <a:bodyPr>
            <a:normAutofit/>
          </a:bodyPr>
          <a:lstStyle/>
          <a:p>
            <a:r>
              <a:rPr lang="en-US" b="1" dirty="0"/>
              <a:t>IDE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0939" y="1990346"/>
            <a:ext cx="808744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Para </a:t>
            </a:r>
            <a:r>
              <a:rPr lang="en-US" sz="2800" dirty="0" err="1"/>
              <a:t>compilar</a:t>
            </a:r>
            <a:r>
              <a:rPr lang="en-US" sz="2800" dirty="0"/>
              <a:t> um </a:t>
            </a:r>
            <a:r>
              <a:rPr lang="en-US" sz="2800" dirty="0" err="1"/>
              <a:t>programa</a:t>
            </a:r>
            <a:r>
              <a:rPr lang="en-US" sz="2800" dirty="0"/>
              <a:t>, </a:t>
            </a:r>
            <a:r>
              <a:rPr lang="en-US" sz="2800" dirty="0" err="1"/>
              <a:t>normalmente</a:t>
            </a:r>
            <a:r>
              <a:rPr lang="en-US" sz="2800" dirty="0"/>
              <a:t> se </a:t>
            </a:r>
            <a:r>
              <a:rPr lang="en-US" sz="2800" dirty="0" err="1"/>
              <a:t>utiliza</a:t>
            </a:r>
            <a:r>
              <a:rPr lang="en-US" sz="2800" dirty="0"/>
              <a:t> um </a:t>
            </a:r>
            <a:r>
              <a:rPr lang="en-US" sz="2800" b="1" dirty="0" err="1"/>
              <a:t>ambiente</a:t>
            </a:r>
            <a:r>
              <a:rPr lang="en-US" sz="2800" b="1" dirty="0"/>
              <a:t> de </a:t>
            </a:r>
            <a:r>
              <a:rPr lang="en-US" sz="2800" b="1" dirty="0" err="1"/>
              <a:t>desenvolvimento</a:t>
            </a:r>
            <a:r>
              <a:rPr lang="en-US" sz="2800" dirty="0"/>
              <a:t> (</a:t>
            </a:r>
            <a:r>
              <a:rPr lang="en-US" sz="2800" dirty="0" err="1"/>
              <a:t>ou</a:t>
            </a:r>
            <a:r>
              <a:rPr lang="en-US" sz="2800" dirty="0"/>
              <a:t> IDE, do </a:t>
            </a:r>
            <a:r>
              <a:rPr lang="en-US" sz="2800" dirty="0" err="1"/>
              <a:t>inglês</a:t>
            </a:r>
            <a:r>
              <a:rPr lang="en-US" sz="2800" dirty="0"/>
              <a:t> </a:t>
            </a:r>
            <a:r>
              <a:rPr lang="en-US" sz="2800" i="1" dirty="0"/>
              <a:t>Integrated Development Environment</a:t>
            </a:r>
            <a:r>
              <a:rPr lang="en-US" sz="2800" dirty="0"/>
              <a:t>),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é</a:t>
            </a:r>
            <a:r>
              <a:rPr lang="en-US" sz="2800" dirty="0"/>
              <a:t> um </a:t>
            </a:r>
            <a:r>
              <a:rPr lang="en-US" sz="2800" dirty="0" err="1"/>
              <a:t>aplicativo</a:t>
            </a:r>
            <a:r>
              <a:rPr lang="en-US" sz="2800" dirty="0"/>
              <a:t> de </a:t>
            </a:r>
            <a:r>
              <a:rPr lang="en-US" sz="2800" dirty="0" err="1"/>
              <a:t>computador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possui</a:t>
            </a:r>
            <a:r>
              <a:rPr lang="en-US" sz="2800" dirty="0"/>
              <a:t> um </a:t>
            </a:r>
            <a:r>
              <a:rPr lang="en-US" sz="2800" dirty="0" err="1"/>
              <a:t>compilador</a:t>
            </a:r>
            <a:r>
              <a:rPr lang="en-US" sz="2800" dirty="0"/>
              <a:t> </a:t>
            </a:r>
            <a:r>
              <a:rPr lang="en-US" sz="2800" dirty="0" err="1"/>
              <a:t>integrado</a:t>
            </a:r>
            <a:r>
              <a:rPr lang="en-US" sz="2800" dirty="0"/>
              <a:t>, </a:t>
            </a:r>
            <a:r>
              <a:rPr lang="en-US" sz="2800" dirty="0" err="1"/>
              <a:t>onde</a:t>
            </a:r>
            <a:r>
              <a:rPr lang="en-US" sz="2800" dirty="0"/>
              <a:t> </a:t>
            </a:r>
            <a:r>
              <a:rPr lang="en-US" sz="2800" dirty="0" err="1"/>
              <a:t>você</a:t>
            </a:r>
            <a:r>
              <a:rPr lang="en-US" sz="2800" dirty="0"/>
              <a:t> </a:t>
            </a:r>
            <a:r>
              <a:rPr lang="en-US" sz="2800" dirty="0" err="1"/>
              <a:t>pode</a:t>
            </a:r>
            <a:r>
              <a:rPr lang="en-US" sz="2800" dirty="0"/>
              <a:t> </a:t>
            </a:r>
            <a:r>
              <a:rPr lang="en-US" sz="2800" dirty="0" err="1"/>
              <a:t>escrever</a:t>
            </a:r>
            <a:r>
              <a:rPr lang="en-US" sz="2800" dirty="0"/>
              <a:t> o </a:t>
            </a:r>
            <a:r>
              <a:rPr lang="en-US" sz="2800" dirty="0" err="1"/>
              <a:t>seu</a:t>
            </a:r>
            <a:r>
              <a:rPr lang="en-US" sz="2800" dirty="0"/>
              <a:t> </a:t>
            </a:r>
            <a:r>
              <a:rPr lang="en-US" sz="2800" dirty="0" err="1"/>
              <a:t>programa</a:t>
            </a:r>
            <a:r>
              <a:rPr lang="en-US" sz="2800" dirty="0"/>
              <a:t> e </a:t>
            </a: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compilá</a:t>
            </a:r>
            <a:r>
              <a:rPr lang="en-US" sz="2800" dirty="0"/>
              <a:t>-lo. </a:t>
            </a:r>
          </a:p>
        </p:txBody>
      </p:sp>
    </p:spTree>
    <p:extLst>
      <p:ext uri="{BB962C8B-B14F-4D97-AF65-F5344CB8AC3E}">
        <p14:creationId xmlns:p14="http://schemas.microsoft.com/office/powerpoint/2010/main" val="1634497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687542" cy="857508"/>
          </a:xfrm>
        </p:spPr>
        <p:txBody>
          <a:bodyPr>
            <a:normAutofit/>
          </a:bodyPr>
          <a:lstStyle/>
          <a:p>
            <a:r>
              <a:rPr lang="en-US" b="1" dirty="0"/>
              <a:t>IDE </a:t>
            </a:r>
            <a:r>
              <a:rPr lang="en-US" b="1" dirty="0" err="1"/>
              <a:t>Arduino</a:t>
            </a:r>
            <a:r>
              <a:rPr lang="en-US" b="1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4" y="1763170"/>
            <a:ext cx="4715810" cy="4572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60" y="3135500"/>
            <a:ext cx="3223577" cy="19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1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Arduino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76043"/>
          </a:xfrm>
        </p:spPr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do </a:t>
            </a:r>
            <a:r>
              <a:rPr lang="en-US" dirty="0" err="1"/>
              <a:t>Arduino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composta</a:t>
            </a:r>
            <a:r>
              <a:rPr lang="en-US" dirty="0"/>
              <a:t>  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:</a:t>
            </a:r>
          </a:p>
          <a:p>
            <a:r>
              <a:rPr lang="en-US" b="1" dirty="0"/>
              <a:t>setup()</a:t>
            </a:r>
            <a:r>
              <a:rPr lang="en-US" dirty="0"/>
              <a:t> 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parte do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configura</a:t>
            </a:r>
            <a:r>
              <a:rPr lang="en-US" dirty="0"/>
              <a:t> as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: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, se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entrada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saída</a:t>
            </a:r>
            <a:r>
              <a:rPr lang="en-US" dirty="0"/>
              <a:t>,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, etc.</a:t>
            </a:r>
          </a:p>
          <a:p>
            <a:r>
              <a:rPr lang="en-US" b="1" dirty="0"/>
              <a:t>loop()</a:t>
            </a:r>
            <a:r>
              <a:rPr lang="en-US" dirty="0"/>
              <a:t> – </a:t>
            </a:r>
            <a:r>
              <a:rPr lang="en-US" dirty="0" err="1"/>
              <a:t>Essa</a:t>
            </a:r>
            <a:r>
              <a:rPr lang="en-US" dirty="0"/>
              <a:t> parte do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repete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de forma </a:t>
            </a:r>
            <a:r>
              <a:rPr lang="en-US" dirty="0" err="1"/>
              <a:t>contínua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 de “</a:t>
            </a:r>
            <a:r>
              <a:rPr lang="en-US" dirty="0" err="1"/>
              <a:t>parar</a:t>
            </a:r>
            <a:r>
              <a:rPr lang="en-US" dirty="0"/>
              <a:t>”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013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Arduino</a:t>
            </a:r>
            <a:endParaRPr lang="en-US" b="1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D59935B-20FC-754B-AAD9-CD3F470A4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63" y="1783195"/>
            <a:ext cx="6813637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6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Algoritmo</a:t>
            </a:r>
            <a:r>
              <a:rPr lang="en-US" b="1" dirty="0"/>
              <a:t> (</a:t>
            </a:r>
            <a:r>
              <a:rPr lang="en-US" b="1" dirty="0" err="1"/>
              <a:t>Programa</a:t>
            </a:r>
            <a:r>
              <a:rPr lang="en-US" b="1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4"/>
            <a:ext cx="4359133" cy="4327856"/>
          </a:xfrm>
        </p:spPr>
        <p:txBody>
          <a:bodyPr>
            <a:normAutofit/>
          </a:bodyPr>
          <a:lstStyle/>
          <a:p>
            <a:r>
              <a:rPr lang="en-US" sz="2000" dirty="0"/>
              <a:t>Um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composto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sequência</a:t>
            </a:r>
            <a:r>
              <a:rPr lang="en-US" sz="2000" dirty="0"/>
              <a:t> de </a:t>
            </a:r>
            <a:r>
              <a:rPr lang="en-US" sz="2000" dirty="0" err="1"/>
              <a:t>comandos</a:t>
            </a:r>
            <a:r>
              <a:rPr lang="en-US" sz="2000" dirty="0"/>
              <a:t>, </a:t>
            </a:r>
            <a:r>
              <a:rPr lang="en-US" sz="2000" dirty="0" err="1"/>
              <a:t>normalmente</a:t>
            </a:r>
            <a:r>
              <a:rPr lang="en-US" sz="2000" dirty="0"/>
              <a:t> </a:t>
            </a:r>
            <a:r>
              <a:rPr lang="en-US" sz="2000" dirty="0" err="1"/>
              <a:t>escritos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arquivo</a:t>
            </a:r>
            <a:r>
              <a:rPr lang="en-US" sz="2000" dirty="0"/>
              <a:t> de </a:t>
            </a:r>
            <a:r>
              <a:rPr lang="en-US" sz="2000" dirty="0" err="1"/>
              <a:t>texto</a:t>
            </a:r>
            <a:r>
              <a:rPr lang="en-US" sz="2000" dirty="0"/>
              <a:t>. </a:t>
            </a:r>
            <a:r>
              <a:rPr lang="en-US" sz="2000" dirty="0" err="1"/>
              <a:t>Vamos</a:t>
            </a:r>
            <a:r>
              <a:rPr lang="en-US" sz="2000" dirty="0"/>
              <a:t> </a:t>
            </a:r>
            <a:r>
              <a:rPr lang="en-US" sz="2000" dirty="0" err="1"/>
              <a:t>usar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base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comandos</a:t>
            </a:r>
            <a:r>
              <a:rPr lang="en-US" sz="2000" dirty="0"/>
              <a:t> do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simples do </a:t>
            </a:r>
            <a:r>
              <a:rPr lang="en-US" sz="2000" dirty="0" err="1"/>
              <a:t>Arduino</a:t>
            </a:r>
            <a:r>
              <a:rPr lang="en-US" sz="2000" dirty="0"/>
              <a:t>, o </a:t>
            </a:r>
            <a:r>
              <a:rPr lang="en-US" sz="2000" b="1" dirty="0"/>
              <a:t>Blink</a:t>
            </a:r>
            <a:r>
              <a:rPr lang="en-US" sz="2000" dirty="0"/>
              <a:t>,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simplesmente</a:t>
            </a:r>
            <a:r>
              <a:rPr lang="en-US" sz="2000" dirty="0"/>
              <a:t> </a:t>
            </a:r>
            <a:r>
              <a:rPr lang="en-US" sz="2000" dirty="0" err="1"/>
              <a:t>acende</a:t>
            </a:r>
            <a:r>
              <a:rPr lang="en-US" sz="2000" dirty="0"/>
              <a:t> e </a:t>
            </a:r>
            <a:r>
              <a:rPr lang="en-US" sz="2000" dirty="0" err="1"/>
              <a:t>apaga</a:t>
            </a:r>
            <a:r>
              <a:rPr lang="en-US" sz="2000" dirty="0"/>
              <a:t> um LED.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Veja</a:t>
            </a:r>
            <a:r>
              <a:rPr lang="en-US" sz="2000" dirty="0"/>
              <a:t> o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fonte</a:t>
            </a:r>
            <a:r>
              <a:rPr lang="en-US" sz="2000" dirty="0"/>
              <a:t> do Blink: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39" y="2372459"/>
            <a:ext cx="3048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Comentários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Na </a:t>
            </a:r>
            <a:r>
              <a:rPr lang="en-US" dirty="0" err="1"/>
              <a:t>linguagem</a:t>
            </a:r>
            <a:r>
              <a:rPr lang="en-US" dirty="0"/>
              <a:t> C++,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escrito</a:t>
            </a:r>
            <a:r>
              <a:rPr lang="en-US" dirty="0"/>
              <a:t> de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Comentário</a:t>
            </a:r>
            <a:r>
              <a:rPr lang="en-US" dirty="0"/>
              <a:t> de </a:t>
            </a:r>
            <a:r>
              <a:rPr lang="en-US" dirty="0" err="1"/>
              <a:t>linha</a:t>
            </a:r>
            <a:r>
              <a:rPr lang="en-US" dirty="0"/>
              <a:t>: </a:t>
            </a:r>
            <a:r>
              <a:rPr lang="en-US" dirty="0" err="1"/>
              <a:t>inicia</a:t>
            </a:r>
            <a:r>
              <a:rPr lang="en-US" dirty="0"/>
              <a:t>-se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//, </a:t>
            </a:r>
            <a:r>
              <a:rPr lang="en-US" dirty="0" err="1"/>
              <a:t>tornando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resto</a:t>
            </a:r>
            <a:r>
              <a:rPr lang="en-US" dirty="0"/>
              <a:t> da </a:t>
            </a:r>
            <a:r>
              <a:rPr lang="en-US" dirty="0" err="1"/>
              <a:t>linha</a:t>
            </a:r>
            <a:r>
              <a:rPr lang="en-US" dirty="0"/>
              <a:t> </a:t>
            </a:r>
            <a:r>
              <a:rPr lang="en-US" dirty="0" err="1"/>
              <a:t>atual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Comentário</a:t>
            </a:r>
            <a:r>
              <a:rPr lang="en-US" dirty="0"/>
              <a:t> de </a:t>
            </a:r>
            <a:r>
              <a:rPr lang="en-US" dirty="0" err="1"/>
              <a:t>bloco</a:t>
            </a:r>
            <a:r>
              <a:rPr lang="en-US" dirty="0"/>
              <a:t>: </a:t>
            </a:r>
            <a:r>
              <a:rPr lang="en-US" dirty="0" err="1"/>
              <a:t>inicia</a:t>
            </a:r>
            <a:r>
              <a:rPr lang="en-US" dirty="0"/>
              <a:t>-se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/* e </a:t>
            </a:r>
            <a:r>
              <a:rPr lang="en-US" dirty="0" err="1"/>
              <a:t>termina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*/.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entre o </a:t>
            </a:r>
            <a:r>
              <a:rPr lang="en-US" dirty="0" err="1"/>
              <a:t>início</a:t>
            </a:r>
            <a:r>
              <a:rPr lang="en-US" dirty="0"/>
              <a:t> e o </a:t>
            </a:r>
            <a:r>
              <a:rPr lang="en-US" dirty="0" err="1"/>
              <a:t>término</a:t>
            </a:r>
            <a:r>
              <a:rPr lang="en-US" dirty="0"/>
              <a:t> se </a:t>
            </a:r>
            <a:r>
              <a:rPr lang="en-US" dirty="0" err="1"/>
              <a:t>torna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, </a:t>
            </a:r>
            <a:r>
              <a:rPr lang="en-US" dirty="0" err="1"/>
              <a:t>podendo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composto</a:t>
            </a:r>
            <a:r>
              <a:rPr lang="en-US" dirty="0"/>
              <a:t> de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212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Variável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459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Uma </a:t>
            </a:r>
            <a:r>
              <a:rPr lang="en-US" sz="2000" b="1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um </a:t>
            </a:r>
            <a:r>
              <a:rPr lang="en-US" sz="2000" dirty="0" err="1"/>
              <a:t>recurso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armazenar</a:t>
            </a:r>
            <a:r>
              <a:rPr lang="en-US" sz="2000" dirty="0"/>
              <a:t> dados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programa</a:t>
            </a:r>
            <a:r>
              <a:rPr lang="en-US" sz="2000" dirty="0"/>
              <a:t> de </a:t>
            </a:r>
            <a:r>
              <a:rPr lang="en-US" sz="2000" dirty="0" err="1"/>
              <a:t>computador</a:t>
            </a:r>
            <a:r>
              <a:rPr lang="en-US" sz="2000" dirty="0"/>
              <a:t>. </a:t>
            </a:r>
            <a:r>
              <a:rPr lang="en-US" sz="2000" dirty="0" err="1"/>
              <a:t>Todo</a:t>
            </a:r>
            <a:r>
              <a:rPr lang="en-US" sz="2000" dirty="0"/>
              <a:t> </a:t>
            </a:r>
            <a:r>
              <a:rPr lang="en-US" sz="2000" dirty="0" err="1"/>
              <a:t>computador</a:t>
            </a:r>
            <a:r>
              <a:rPr lang="en-US" sz="2000" dirty="0"/>
              <a:t> </a:t>
            </a:r>
            <a:r>
              <a:rPr lang="en-US" sz="2000" dirty="0" err="1"/>
              <a:t>possui</a:t>
            </a:r>
            <a:r>
              <a:rPr lang="en-US" sz="2000" dirty="0"/>
              <a:t> </a:t>
            </a:r>
            <a:r>
              <a:rPr lang="en-US" sz="2000" dirty="0" err="1"/>
              <a:t>algum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b="1" dirty="0" err="1"/>
              <a:t>memória</a:t>
            </a:r>
            <a:r>
              <a:rPr lang="en-US" sz="2000" dirty="0"/>
              <a:t>, 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representa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região</a:t>
            </a:r>
            <a:r>
              <a:rPr lang="en-US" sz="2000" dirty="0"/>
              <a:t> da </a:t>
            </a:r>
            <a:r>
              <a:rPr lang="en-US" sz="2000" dirty="0" err="1"/>
              <a:t>memória</a:t>
            </a:r>
            <a:r>
              <a:rPr lang="en-US" sz="2000" dirty="0"/>
              <a:t> </a:t>
            </a:r>
            <a:r>
              <a:rPr lang="en-US" sz="2000" dirty="0" err="1"/>
              <a:t>usada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armazenar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determinada</a:t>
            </a:r>
            <a:r>
              <a:rPr lang="en-US" sz="2000" dirty="0"/>
              <a:t> </a:t>
            </a:r>
            <a:r>
              <a:rPr lang="en-US" sz="2000" dirty="0" err="1"/>
              <a:t>informação</a:t>
            </a:r>
            <a:r>
              <a:rPr lang="en-US" sz="2000" dirty="0"/>
              <a:t>. </a:t>
            </a:r>
            <a:r>
              <a:rPr lang="en-US" sz="2000" dirty="0" err="1"/>
              <a:t>Essa</a:t>
            </a:r>
            <a:r>
              <a:rPr lang="en-US" sz="2000" dirty="0"/>
              <a:t>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,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exemplo</a:t>
            </a:r>
            <a:r>
              <a:rPr lang="en-US" sz="2000" dirty="0"/>
              <a:t>, um </a:t>
            </a:r>
            <a:r>
              <a:rPr lang="en-US" sz="2000" dirty="0" err="1"/>
              <a:t>número</a:t>
            </a:r>
            <a:r>
              <a:rPr lang="en-US" sz="2000" dirty="0"/>
              <a:t>, um </a:t>
            </a:r>
            <a:r>
              <a:rPr lang="en-US" sz="2000" dirty="0" err="1"/>
              <a:t>caractere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sequência</a:t>
            </a:r>
            <a:r>
              <a:rPr lang="en-US" sz="2000" dirty="0"/>
              <a:t> de </a:t>
            </a:r>
            <a:r>
              <a:rPr lang="en-US" sz="2000" dirty="0" err="1"/>
              <a:t>texto</a:t>
            </a:r>
            <a:r>
              <a:rPr lang="en-US" sz="2000" dirty="0"/>
              <a:t>. Para </a:t>
            </a:r>
            <a:r>
              <a:rPr lang="en-US" sz="2000" dirty="0" err="1"/>
              <a:t>podermos</a:t>
            </a:r>
            <a:r>
              <a:rPr lang="en-US" sz="2000" dirty="0"/>
              <a:t> </a:t>
            </a:r>
            <a:r>
              <a:rPr lang="en-US" sz="2000" dirty="0" err="1"/>
              <a:t>usar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Arduino</a:t>
            </a:r>
            <a:r>
              <a:rPr lang="en-US" sz="2000" dirty="0"/>
              <a:t>, </a:t>
            </a:r>
            <a:r>
              <a:rPr lang="en-US" sz="2000" dirty="0" err="1"/>
              <a:t>nós</a:t>
            </a:r>
            <a:r>
              <a:rPr lang="en-US" sz="2000" dirty="0"/>
              <a:t> </a:t>
            </a:r>
            <a:r>
              <a:rPr lang="en-US" sz="2000" dirty="0" err="1"/>
              <a:t>precisamos</a:t>
            </a:r>
            <a:r>
              <a:rPr lang="en-US" sz="2000" dirty="0"/>
              <a:t> </a:t>
            </a:r>
            <a:r>
              <a:rPr lang="en-US" sz="2000" dirty="0" err="1"/>
              <a:t>fazer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b="1" dirty="0" err="1"/>
              <a:t>declaração</a:t>
            </a:r>
            <a:r>
              <a:rPr lang="en-US" sz="2000" b="1" dirty="0"/>
              <a:t> de </a:t>
            </a:r>
            <a:r>
              <a:rPr lang="en-US" sz="2000" b="1" dirty="0" err="1"/>
              <a:t>variável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exemplo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Nesse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estamos</a:t>
            </a:r>
            <a:r>
              <a:rPr lang="en-US" sz="2000" dirty="0"/>
              <a:t> </a:t>
            </a:r>
            <a:r>
              <a:rPr lang="en-US" sz="2000" dirty="0" err="1"/>
              <a:t>declarando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variável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r>
              <a:rPr lang="en-US" sz="2000" dirty="0"/>
              <a:t>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chamada</a:t>
            </a:r>
            <a:r>
              <a:rPr lang="en-US" sz="2000" dirty="0"/>
              <a:t> led.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45" y="4625428"/>
            <a:ext cx="1737580" cy="4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Introdução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2400" dirty="0" err="1"/>
              <a:t>Objetivo</a:t>
            </a:r>
            <a:endParaRPr lang="en-US" sz="2400" dirty="0"/>
          </a:p>
          <a:p>
            <a:pPr lvl="1"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Apresentar</a:t>
            </a:r>
            <a:r>
              <a:rPr lang="en-US" sz="2400" dirty="0"/>
              <a:t>, de </a:t>
            </a:r>
            <a:r>
              <a:rPr lang="en-US" sz="2400" dirty="0" err="1"/>
              <a:t>uma</a:t>
            </a:r>
            <a:r>
              <a:rPr lang="en-US" sz="2400" dirty="0"/>
              <a:t> forma simples e </a:t>
            </a:r>
            <a:r>
              <a:rPr lang="en-US" sz="2400" dirty="0" err="1"/>
              <a:t>rápida</a:t>
            </a:r>
            <a:r>
              <a:rPr lang="en-US" sz="2400" dirty="0"/>
              <a:t>, o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programação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você</a:t>
            </a:r>
            <a:r>
              <a:rPr lang="en-US" sz="2400" dirty="0"/>
              <a:t> </a:t>
            </a:r>
            <a:r>
              <a:rPr lang="en-US" sz="2400" dirty="0" err="1"/>
              <a:t>possa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 a </a:t>
            </a:r>
            <a:r>
              <a:rPr lang="en-US" sz="2400" dirty="0" err="1"/>
              <a:t>utilizar</a:t>
            </a:r>
            <a:r>
              <a:rPr lang="en-US" sz="2400" dirty="0"/>
              <a:t> o </a:t>
            </a:r>
            <a:r>
              <a:rPr lang="en-US" sz="2400" dirty="0" err="1"/>
              <a:t>Arduino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seus</a:t>
            </a:r>
            <a:r>
              <a:rPr lang="en-US" sz="2400" dirty="0"/>
              <a:t> </a:t>
            </a:r>
            <a:r>
              <a:rPr lang="en-US" sz="2400" dirty="0" err="1"/>
              <a:t>projetos</a:t>
            </a:r>
            <a:r>
              <a:rPr lang="en-US" sz="2400" dirty="0"/>
              <a:t>.</a:t>
            </a:r>
          </a:p>
          <a:p>
            <a:pPr lvl="1"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Apresentar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conceitos</a:t>
            </a:r>
            <a:r>
              <a:rPr lang="en-US" sz="2400" dirty="0"/>
              <a:t> </a:t>
            </a:r>
            <a:r>
              <a:rPr lang="en-US" sz="2400" dirty="0" err="1"/>
              <a:t>importantes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programar</a:t>
            </a:r>
            <a:r>
              <a:rPr lang="en-US" sz="2400" dirty="0"/>
              <a:t> o </a:t>
            </a:r>
            <a:r>
              <a:rPr lang="en-US" sz="2400" dirty="0" err="1"/>
              <a:t>Arduino</a:t>
            </a:r>
            <a:r>
              <a:rPr lang="en-US" sz="2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42" y="4186512"/>
            <a:ext cx="2540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45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Âmbito</a:t>
            </a:r>
            <a:r>
              <a:rPr lang="en-US" b="1" dirty="0"/>
              <a:t> do </a:t>
            </a:r>
            <a:r>
              <a:rPr lang="en-US" b="1" dirty="0" err="1"/>
              <a:t>Variável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020" y="1844315"/>
            <a:ext cx="2663180" cy="4459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Âmbito</a:t>
            </a:r>
            <a:r>
              <a:rPr lang="en-US" sz="2000" b="1" dirty="0"/>
              <a:t> Global: </a:t>
            </a:r>
            <a:r>
              <a:rPr lang="en-US" sz="2000" dirty="0" err="1"/>
              <a:t>Dizemos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a </a:t>
            </a:r>
            <a:r>
              <a:rPr lang="en-US" sz="2000" dirty="0" err="1"/>
              <a:t>variável</a:t>
            </a:r>
            <a:r>
              <a:rPr lang="en-US" sz="2000" dirty="0"/>
              <a:t> </a:t>
            </a:r>
            <a:r>
              <a:rPr lang="en-US" sz="2000" i="1" dirty="0"/>
              <a:t>a</a:t>
            </a:r>
            <a:r>
              <a:rPr lang="en-US" sz="2000" dirty="0"/>
              <a:t> 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b="1" i="1" dirty="0"/>
              <a:t>global</a:t>
            </a:r>
            <a:r>
              <a:rPr lang="en-US" sz="2000" dirty="0"/>
              <a:t> </a:t>
            </a:r>
            <a:r>
              <a:rPr lang="en-US" sz="2000" dirty="0" err="1"/>
              <a:t>porque</a:t>
            </a:r>
            <a:r>
              <a:rPr lang="en-US" sz="2000" dirty="0"/>
              <a:t> se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acessa</a:t>
            </a:r>
            <a:r>
              <a:rPr lang="en-US" sz="2000" dirty="0"/>
              <a:t>-la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qualquer</a:t>
            </a:r>
            <a:r>
              <a:rPr lang="en-US" sz="2000" dirty="0"/>
              <a:t> parte do </a:t>
            </a:r>
            <a:r>
              <a:rPr lang="en-US" sz="2000" dirty="0" err="1"/>
              <a:t>progama</a:t>
            </a:r>
            <a:r>
              <a:rPr lang="en-US" sz="2000" dirty="0"/>
              <a:t>. </a:t>
            </a:r>
            <a:r>
              <a:rPr lang="en-US" sz="2000" dirty="0" err="1"/>
              <a:t>Obtemos</a:t>
            </a:r>
            <a:r>
              <a:rPr lang="en-US" sz="2000" dirty="0"/>
              <a:t> </a:t>
            </a:r>
            <a:r>
              <a:rPr lang="en-US" sz="2000" dirty="0" err="1"/>
              <a:t>seu</a:t>
            </a:r>
            <a:r>
              <a:rPr lang="en-US" sz="2000" dirty="0"/>
              <a:t> valor </a:t>
            </a:r>
            <a:r>
              <a:rPr lang="en-US" sz="2000" dirty="0" err="1"/>
              <a:t>através</a:t>
            </a:r>
            <a:r>
              <a:rPr lang="en-US" sz="2000" dirty="0"/>
              <a:t> das </a:t>
            </a:r>
            <a:r>
              <a:rPr lang="en-US" sz="2000" dirty="0" err="1"/>
              <a:t>funções</a:t>
            </a:r>
            <a:r>
              <a:rPr lang="en-US" sz="2000" dirty="0"/>
              <a:t> </a:t>
            </a:r>
            <a:r>
              <a:rPr lang="en-US" sz="2000" i="1" dirty="0"/>
              <a:t>setup</a:t>
            </a:r>
            <a:r>
              <a:rPr lang="en-US" sz="2000" dirty="0"/>
              <a:t> e   </a:t>
            </a:r>
            <a:r>
              <a:rPr lang="en-US" sz="2000" i="1" dirty="0"/>
              <a:t>loop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30F72A-E6EF-B241-8139-167C202755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92"/>
          <a:stretch/>
        </p:blipFill>
        <p:spPr>
          <a:xfrm>
            <a:off x="4868535" y="562708"/>
            <a:ext cx="3800680" cy="61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68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Tipo</a:t>
            </a:r>
            <a:r>
              <a:rPr lang="en-US" b="1" dirty="0"/>
              <a:t> de Dado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2519195"/>
            <a:ext cx="7583488" cy="28275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 </a:t>
            </a:r>
            <a:r>
              <a:rPr lang="en-US" b="1" dirty="0" err="1"/>
              <a:t>tipo</a:t>
            </a:r>
            <a:r>
              <a:rPr lang="en-US" b="1" dirty="0"/>
              <a:t> de dado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próprio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,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armazenar</a:t>
            </a:r>
            <a:r>
              <a:rPr lang="en-US" dirty="0"/>
              <a:t> </a:t>
            </a:r>
            <a:r>
              <a:rPr lang="en-US" dirty="0" err="1"/>
              <a:t>naquela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C++,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obrigatório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tipo</a:t>
            </a:r>
            <a:r>
              <a:rPr lang="en-US" dirty="0"/>
              <a:t> de dado no </a:t>
            </a:r>
            <a:r>
              <a:rPr lang="en-US" dirty="0" err="1"/>
              <a:t>momento</a:t>
            </a:r>
            <a:r>
              <a:rPr lang="en-US" dirty="0"/>
              <a:t> da </a:t>
            </a:r>
            <a:r>
              <a:rPr lang="en-US" dirty="0" err="1"/>
              <a:t>declaração</a:t>
            </a:r>
            <a:r>
              <a:rPr lang="en-US" dirty="0"/>
              <a:t> da </a:t>
            </a:r>
            <a:r>
              <a:rPr lang="en-US" dirty="0" err="1"/>
              <a:t>variável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263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Tipo</a:t>
            </a:r>
            <a:r>
              <a:rPr lang="en-US" b="1" dirty="0"/>
              <a:t> de Dado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28275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</a:t>
            </a:r>
            <a:r>
              <a:rPr lang="en-US" dirty="0" err="1"/>
              <a:t>caso</a:t>
            </a:r>
            <a:r>
              <a:rPr lang="en-US" dirty="0"/>
              <a:t> dos </a:t>
            </a:r>
            <a:r>
              <a:rPr lang="en-US" dirty="0" err="1"/>
              <a:t>módulos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usam</a:t>
            </a:r>
            <a:r>
              <a:rPr lang="en-US" dirty="0"/>
              <a:t> </a:t>
            </a:r>
            <a:r>
              <a:rPr lang="en-US" dirty="0" err="1"/>
              <a:t>processador</a:t>
            </a:r>
            <a:r>
              <a:rPr lang="en-US" dirty="0"/>
              <a:t> </a:t>
            </a:r>
            <a:r>
              <a:rPr lang="en-US" dirty="0" err="1"/>
              <a:t>ATmega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de dados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utilizamos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919691" y="2897435"/>
            <a:ext cx="76349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    </a:t>
            </a:r>
            <a:r>
              <a:rPr lang="en-US" b="1" dirty="0" err="1"/>
              <a:t>boolean</a:t>
            </a:r>
            <a:r>
              <a:rPr lang="en-US" dirty="0"/>
              <a:t>: valor </a:t>
            </a:r>
            <a:r>
              <a:rPr lang="en-US" dirty="0" err="1"/>
              <a:t>verdadeiro</a:t>
            </a:r>
            <a:r>
              <a:rPr lang="en-US" dirty="0"/>
              <a:t> (true)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falso</a:t>
            </a:r>
            <a:r>
              <a:rPr lang="en-US" dirty="0"/>
              <a:t> (false)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</a:t>
            </a:r>
            <a:r>
              <a:rPr lang="en-US" b="1" dirty="0"/>
              <a:t> char</a:t>
            </a:r>
            <a:r>
              <a:rPr lang="en-US" dirty="0"/>
              <a:t>: um </a:t>
            </a:r>
            <a:r>
              <a:rPr lang="en-US" dirty="0" err="1"/>
              <a:t>caractere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   </a:t>
            </a:r>
            <a:r>
              <a:rPr lang="en-US" b="1" dirty="0"/>
              <a:t>byte</a:t>
            </a:r>
            <a:r>
              <a:rPr lang="en-US" dirty="0"/>
              <a:t>: um byte,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8 bits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</a:t>
            </a:r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de 16 bits com </a:t>
            </a:r>
            <a:r>
              <a:rPr lang="en-US" dirty="0" err="1"/>
              <a:t>sinal</a:t>
            </a:r>
            <a:r>
              <a:rPr lang="en-US" dirty="0"/>
              <a:t> (-32768 a 32767)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de 16 bits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sinal</a:t>
            </a:r>
            <a:r>
              <a:rPr lang="en-US" dirty="0"/>
              <a:t> (0 a 65535)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</a:t>
            </a:r>
            <a:r>
              <a:rPr lang="en-US" b="1" dirty="0"/>
              <a:t>  long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de 16 bits com </a:t>
            </a:r>
            <a:r>
              <a:rPr lang="en-US" dirty="0" err="1"/>
              <a:t>sinal</a:t>
            </a:r>
            <a:r>
              <a:rPr lang="en-US" dirty="0"/>
              <a:t> (-2147483648 a 2147483647)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</a:t>
            </a:r>
            <a:r>
              <a:rPr lang="en-US" b="1" dirty="0"/>
              <a:t> unsigned long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de 16 bits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sinal</a:t>
            </a:r>
            <a:r>
              <a:rPr lang="en-US" dirty="0"/>
              <a:t> (0 a 4294967295)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    float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real de </a:t>
            </a:r>
            <a:r>
              <a:rPr lang="en-US" dirty="0" err="1"/>
              <a:t>precisão</a:t>
            </a:r>
            <a:r>
              <a:rPr lang="en-US" dirty="0"/>
              <a:t> simples (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flutuante</a:t>
            </a:r>
            <a:r>
              <a:rPr lang="en-US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 </a:t>
            </a:r>
            <a:r>
              <a:rPr lang="en-US" b="1" dirty="0"/>
              <a:t>double</a:t>
            </a:r>
            <a:r>
              <a:rPr lang="en-US" dirty="0"/>
              <a:t>: </a:t>
            </a:r>
            <a:r>
              <a:rPr lang="en-US" dirty="0" err="1"/>
              <a:t>número</a:t>
            </a:r>
            <a:r>
              <a:rPr lang="en-US" dirty="0"/>
              <a:t> real de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dupla</a:t>
            </a:r>
            <a:r>
              <a:rPr lang="en-US" dirty="0"/>
              <a:t> (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flutuante</a:t>
            </a:r>
            <a:r>
              <a:rPr lang="en-US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  </a:t>
            </a:r>
            <a:r>
              <a:rPr lang="en-US" b="1" dirty="0"/>
              <a:t> string</a:t>
            </a:r>
            <a:r>
              <a:rPr lang="en-US" dirty="0"/>
              <a:t>: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caracteres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  </a:t>
            </a:r>
            <a:r>
              <a:rPr lang="en-US" b="1" dirty="0"/>
              <a:t> void</a:t>
            </a:r>
            <a:r>
              <a:rPr lang="en-US" dirty="0"/>
              <a:t>: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vazio</a:t>
            </a:r>
            <a:r>
              <a:rPr lang="en-US" dirty="0"/>
              <a:t> (</a:t>
            </a:r>
            <a:r>
              <a:rPr lang="en-US" dirty="0" err="1"/>
              <a:t>não</a:t>
            </a:r>
            <a:r>
              <a:rPr lang="en-US" dirty="0"/>
              <a:t> tem </a:t>
            </a:r>
            <a:r>
              <a:rPr lang="en-US" dirty="0" err="1"/>
              <a:t>tipo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6231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51076"/>
          </a:xfrm>
        </p:spPr>
        <p:txBody>
          <a:bodyPr>
            <a:normAutofit/>
          </a:bodyPr>
          <a:lstStyle/>
          <a:p>
            <a:r>
              <a:rPr lang="en-US" b="1" dirty="0" err="1"/>
              <a:t>Atribuição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48844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900" b="1" dirty="0" err="1"/>
              <a:t>Atribuir</a:t>
            </a:r>
            <a:r>
              <a:rPr lang="en-US" sz="1900" dirty="0"/>
              <a:t> um valor a </a:t>
            </a:r>
            <a:r>
              <a:rPr lang="en-US" sz="1900" dirty="0" err="1"/>
              <a:t>uma</a:t>
            </a:r>
            <a:r>
              <a:rPr lang="en-US" sz="1900" dirty="0"/>
              <a:t> </a:t>
            </a:r>
            <a:r>
              <a:rPr lang="en-US" sz="1900" dirty="0" err="1"/>
              <a:t>variável</a:t>
            </a:r>
            <a:r>
              <a:rPr lang="en-US" sz="1900" dirty="0"/>
              <a:t> </a:t>
            </a:r>
            <a:r>
              <a:rPr lang="en-US" sz="1900" dirty="0" err="1"/>
              <a:t>significa</a:t>
            </a:r>
            <a:r>
              <a:rPr lang="en-US" sz="1900" dirty="0"/>
              <a:t> </a:t>
            </a:r>
            <a:r>
              <a:rPr lang="en-US" sz="1900" dirty="0" err="1"/>
              <a:t>armazenar</a:t>
            </a:r>
            <a:r>
              <a:rPr lang="en-US" sz="1900" dirty="0"/>
              <a:t> o valor </a:t>
            </a:r>
            <a:r>
              <a:rPr lang="en-US" sz="1900" dirty="0" err="1"/>
              <a:t>nela</a:t>
            </a:r>
            <a:r>
              <a:rPr lang="en-US" sz="1900" dirty="0"/>
              <a:t> </a:t>
            </a:r>
            <a:r>
              <a:rPr lang="en-US" sz="1900" dirty="0" err="1"/>
              <a:t>para</a:t>
            </a:r>
            <a:r>
              <a:rPr lang="en-US" sz="1900" dirty="0"/>
              <a:t> </a:t>
            </a:r>
            <a:r>
              <a:rPr lang="en-US" sz="1900" dirty="0" err="1"/>
              <a:t>usar</a:t>
            </a:r>
            <a:r>
              <a:rPr lang="en-US" sz="1900" dirty="0"/>
              <a:t> </a:t>
            </a:r>
            <a:r>
              <a:rPr lang="en-US" sz="1900" dirty="0" err="1"/>
              <a:t>posteriormente</a:t>
            </a:r>
            <a:r>
              <a:rPr lang="en-US" sz="1900" dirty="0"/>
              <a:t>. O </a:t>
            </a:r>
            <a:r>
              <a:rPr lang="en-US" sz="1900" dirty="0" err="1"/>
              <a:t>comando</a:t>
            </a:r>
            <a:r>
              <a:rPr lang="en-US" sz="1900" dirty="0"/>
              <a:t> de </a:t>
            </a:r>
            <a:r>
              <a:rPr lang="en-US" sz="1900" dirty="0" err="1"/>
              <a:t>atribuição</a:t>
            </a:r>
            <a:r>
              <a:rPr lang="en-US" sz="1900" dirty="0"/>
              <a:t> </a:t>
            </a:r>
            <a:r>
              <a:rPr lang="en-US" sz="1900" dirty="0" err="1"/>
              <a:t>em</a:t>
            </a:r>
            <a:r>
              <a:rPr lang="en-US" sz="1900" dirty="0"/>
              <a:t> C++ </a:t>
            </a:r>
            <a:r>
              <a:rPr lang="en-US" sz="1900" dirty="0" err="1"/>
              <a:t>é</a:t>
            </a:r>
            <a:r>
              <a:rPr lang="en-US" sz="1900" dirty="0"/>
              <a:t> o =. Para </a:t>
            </a:r>
            <a:r>
              <a:rPr lang="en-US" sz="1900" dirty="0" err="1"/>
              <a:t>atribuírmos</a:t>
            </a:r>
            <a:r>
              <a:rPr lang="en-US" sz="1900" dirty="0"/>
              <a:t> o valor 13 </a:t>
            </a:r>
            <a:r>
              <a:rPr lang="en-US" sz="1900" dirty="0" err="1"/>
              <a:t>à</a:t>
            </a:r>
            <a:r>
              <a:rPr lang="en-US" sz="1900" dirty="0"/>
              <a:t> </a:t>
            </a:r>
            <a:r>
              <a:rPr lang="en-US" sz="1900" dirty="0" err="1"/>
              <a:t>variável</a:t>
            </a:r>
            <a:r>
              <a:rPr lang="en-US" sz="1900" dirty="0"/>
              <a:t> led </a:t>
            </a:r>
            <a:r>
              <a:rPr lang="en-US" sz="1900" dirty="0" err="1"/>
              <a:t>que</a:t>
            </a:r>
            <a:r>
              <a:rPr lang="en-US" sz="1900" dirty="0"/>
              <a:t> </a:t>
            </a:r>
            <a:r>
              <a:rPr lang="en-US" sz="1900" dirty="0" err="1"/>
              <a:t>criamos</a:t>
            </a:r>
            <a:r>
              <a:rPr lang="en-US" sz="1900" dirty="0"/>
              <a:t> </a:t>
            </a:r>
            <a:r>
              <a:rPr lang="en-US" sz="1900" dirty="0" err="1"/>
              <a:t>acima</a:t>
            </a:r>
            <a:r>
              <a:rPr lang="en-US" sz="1900" dirty="0"/>
              <a:t>, </a:t>
            </a:r>
            <a:r>
              <a:rPr lang="en-US" sz="1900" dirty="0" err="1"/>
              <a:t>fazemos</a:t>
            </a:r>
            <a:r>
              <a:rPr lang="en-US" sz="1900" dirty="0"/>
              <a:t> </a:t>
            </a:r>
            <a:r>
              <a:rPr lang="en-US" sz="1900" dirty="0" err="1"/>
              <a:t>assim</a:t>
            </a:r>
            <a:r>
              <a:rPr lang="en-US" sz="1900" dirty="0"/>
              <a:t>: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 err="1"/>
              <a:t>Quando</a:t>
            </a:r>
            <a:r>
              <a:rPr lang="en-US" sz="1900" dirty="0"/>
              <a:t> se </a:t>
            </a:r>
            <a:r>
              <a:rPr lang="en-US" sz="1900" dirty="0" err="1"/>
              <a:t>armazena</a:t>
            </a:r>
            <a:r>
              <a:rPr lang="en-US" sz="1900" dirty="0"/>
              <a:t> um valor </a:t>
            </a:r>
            <a:r>
              <a:rPr lang="en-US" sz="1900" dirty="0" err="1"/>
              <a:t>em</a:t>
            </a:r>
            <a:r>
              <a:rPr lang="en-US" sz="1900" dirty="0"/>
              <a:t> </a:t>
            </a:r>
            <a:r>
              <a:rPr lang="en-US" sz="1900" dirty="0" err="1"/>
              <a:t>uma</a:t>
            </a:r>
            <a:r>
              <a:rPr lang="en-US" sz="1900" dirty="0"/>
              <a:t> </a:t>
            </a:r>
            <a:r>
              <a:rPr lang="en-US" sz="1900" dirty="0" err="1"/>
              <a:t>variável</a:t>
            </a:r>
            <a:r>
              <a:rPr lang="en-US" sz="1900" dirty="0"/>
              <a:t> logo </a:t>
            </a:r>
            <a:r>
              <a:rPr lang="en-US" sz="1900" dirty="0" err="1"/>
              <a:t>na</a:t>
            </a:r>
            <a:r>
              <a:rPr lang="en-US" sz="1900" dirty="0"/>
              <a:t> </a:t>
            </a:r>
            <a:r>
              <a:rPr lang="en-US" sz="1900" dirty="0" err="1"/>
              <a:t>sua</a:t>
            </a:r>
            <a:r>
              <a:rPr lang="en-US" sz="1900" dirty="0"/>
              <a:t> </a:t>
            </a:r>
            <a:r>
              <a:rPr lang="en-US" sz="1900" dirty="0" err="1"/>
              <a:t>inicialização</a:t>
            </a:r>
            <a:r>
              <a:rPr lang="en-US" sz="1900" dirty="0"/>
              <a:t>, </a:t>
            </a:r>
            <a:r>
              <a:rPr lang="en-US" sz="1900" dirty="0" err="1"/>
              <a:t>chamamos</a:t>
            </a:r>
            <a:r>
              <a:rPr lang="en-US" sz="1900" dirty="0"/>
              <a:t> </a:t>
            </a:r>
            <a:r>
              <a:rPr lang="en-US" sz="1900" dirty="0" err="1"/>
              <a:t>isso</a:t>
            </a:r>
            <a:r>
              <a:rPr lang="en-US" sz="1900" dirty="0"/>
              <a:t> de </a:t>
            </a:r>
            <a:r>
              <a:rPr lang="en-US" sz="1900" b="1" dirty="0" err="1"/>
              <a:t>inicialização</a:t>
            </a:r>
            <a:r>
              <a:rPr lang="en-US" sz="1900" b="1" dirty="0"/>
              <a:t> de </a:t>
            </a:r>
            <a:r>
              <a:rPr lang="en-US" sz="1900" b="1" dirty="0" err="1"/>
              <a:t>variável</a:t>
            </a:r>
            <a:r>
              <a:rPr lang="en-US" sz="1900" dirty="0"/>
              <a:t>. </a:t>
            </a:r>
            <a:r>
              <a:rPr lang="en-US" sz="1900" dirty="0" err="1"/>
              <a:t>Assim</a:t>
            </a:r>
            <a:r>
              <a:rPr lang="en-US" sz="1900" dirty="0"/>
              <a:t>, no </a:t>
            </a:r>
            <a:r>
              <a:rPr lang="en-US" sz="1900" dirty="0" err="1"/>
              <a:t>nosso</a:t>
            </a:r>
            <a:r>
              <a:rPr lang="en-US" sz="1900" dirty="0"/>
              <a:t> </a:t>
            </a:r>
            <a:r>
              <a:rPr lang="en-US" sz="1900" dirty="0" err="1"/>
              <a:t>programa</a:t>
            </a:r>
            <a:r>
              <a:rPr lang="en-US" sz="1900" dirty="0"/>
              <a:t> de </a:t>
            </a:r>
            <a:r>
              <a:rPr lang="en-US" sz="1900" dirty="0" err="1"/>
              <a:t>exemplo</a:t>
            </a:r>
            <a:r>
              <a:rPr lang="en-US" sz="1900" dirty="0"/>
              <a:t> </a:t>
            </a:r>
            <a:r>
              <a:rPr lang="en-US" sz="1900" dirty="0" err="1"/>
              <a:t>temos</a:t>
            </a:r>
            <a:r>
              <a:rPr lang="en-US" sz="1900" dirty="0"/>
              <a:t>: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O </a:t>
            </a:r>
            <a:r>
              <a:rPr lang="en-US" sz="1900" dirty="0" err="1"/>
              <a:t>objetivo</a:t>
            </a:r>
            <a:r>
              <a:rPr lang="en-US" sz="1900" dirty="0"/>
              <a:t> </a:t>
            </a:r>
            <a:r>
              <a:rPr lang="en-US" sz="1900" dirty="0" err="1"/>
              <a:t>dessa</a:t>
            </a:r>
            <a:r>
              <a:rPr lang="en-US" sz="1900" dirty="0"/>
              <a:t> </a:t>
            </a:r>
            <a:r>
              <a:rPr lang="en-US" sz="1900" dirty="0" err="1"/>
              <a:t>linha</a:t>
            </a:r>
            <a:r>
              <a:rPr lang="en-US" sz="1900" dirty="0"/>
              <a:t> de </a:t>
            </a:r>
            <a:r>
              <a:rPr lang="en-US" sz="1900" dirty="0" err="1"/>
              <a:t>código</a:t>
            </a:r>
            <a:r>
              <a:rPr lang="en-US" sz="1900" dirty="0"/>
              <a:t> </a:t>
            </a:r>
            <a:r>
              <a:rPr lang="en-US" sz="1900" dirty="0" err="1"/>
              <a:t>é</a:t>
            </a:r>
            <a:r>
              <a:rPr lang="en-US" sz="1900" dirty="0"/>
              <a:t> </a:t>
            </a:r>
            <a:r>
              <a:rPr lang="en-US" sz="1900" dirty="0" err="1"/>
              <a:t>dizer</a:t>
            </a:r>
            <a:r>
              <a:rPr lang="en-US" sz="1900" dirty="0"/>
              <a:t> </a:t>
            </a:r>
            <a:r>
              <a:rPr lang="en-US" sz="1900" dirty="0" err="1"/>
              <a:t>que</a:t>
            </a:r>
            <a:r>
              <a:rPr lang="en-US" sz="1900" dirty="0"/>
              <a:t> o </a:t>
            </a:r>
            <a:r>
              <a:rPr lang="en-US" sz="1900" dirty="0" err="1"/>
              <a:t>pino</a:t>
            </a:r>
            <a:r>
              <a:rPr lang="en-US" sz="1900" dirty="0"/>
              <a:t> 13 do </a:t>
            </a:r>
            <a:r>
              <a:rPr lang="en-US" sz="1900" dirty="0" err="1"/>
              <a:t>Arduino</a:t>
            </a:r>
            <a:r>
              <a:rPr lang="en-US" sz="1900" dirty="0"/>
              <a:t> </a:t>
            </a:r>
            <a:r>
              <a:rPr lang="en-US" sz="1900" dirty="0" err="1"/>
              <a:t>será</a:t>
            </a:r>
            <a:r>
              <a:rPr lang="en-US" sz="1900" dirty="0"/>
              <a:t> </a:t>
            </a:r>
            <a:r>
              <a:rPr lang="en-US" sz="1900" dirty="0" err="1"/>
              <a:t>utilizado</a:t>
            </a:r>
            <a:r>
              <a:rPr lang="en-US" sz="1900" dirty="0"/>
              <a:t> </a:t>
            </a:r>
            <a:r>
              <a:rPr lang="en-US" sz="1900" dirty="0" err="1"/>
              <a:t>para</a:t>
            </a:r>
            <a:r>
              <a:rPr lang="en-US" sz="1900" dirty="0"/>
              <a:t> </a:t>
            </a:r>
            <a:r>
              <a:rPr lang="en-US" sz="1900" dirty="0" err="1"/>
              <a:t>acender</a:t>
            </a:r>
            <a:r>
              <a:rPr lang="en-US" sz="1900" dirty="0"/>
              <a:t> o LED, e </a:t>
            </a:r>
            <a:r>
              <a:rPr lang="en-US" sz="1900" dirty="0" err="1"/>
              <a:t>armazenar</a:t>
            </a:r>
            <a:r>
              <a:rPr lang="en-US" sz="1900" dirty="0"/>
              <a:t> </a:t>
            </a:r>
            <a:r>
              <a:rPr lang="en-US" sz="1900" dirty="0" err="1"/>
              <a:t>essa</a:t>
            </a:r>
            <a:r>
              <a:rPr lang="en-US" sz="1900" dirty="0"/>
              <a:t> </a:t>
            </a:r>
            <a:r>
              <a:rPr lang="en-US" sz="1900" dirty="0" err="1"/>
              <a:t>informação</a:t>
            </a:r>
            <a:r>
              <a:rPr lang="en-US" sz="1900" dirty="0"/>
              <a:t> </a:t>
            </a:r>
            <a:r>
              <a:rPr lang="en-US" sz="1900" dirty="0" err="1"/>
              <a:t>para</a:t>
            </a:r>
            <a:r>
              <a:rPr lang="en-US" sz="1900" dirty="0"/>
              <a:t> </a:t>
            </a:r>
            <a:r>
              <a:rPr lang="en-US" sz="1900" dirty="0" err="1"/>
              <a:t>usar</a:t>
            </a:r>
            <a:r>
              <a:rPr lang="en-US" sz="1900" dirty="0"/>
              <a:t> </a:t>
            </a:r>
            <a:r>
              <a:rPr lang="en-US" sz="1900" dirty="0" err="1"/>
              <a:t>depois</a:t>
            </a:r>
            <a:r>
              <a:rPr lang="en-US" sz="1900" dirty="0"/>
              <a:t> </a:t>
            </a:r>
            <a:r>
              <a:rPr lang="en-US" sz="1900" dirty="0" err="1"/>
              <a:t>ao</a:t>
            </a:r>
            <a:r>
              <a:rPr lang="en-US" sz="1900" dirty="0"/>
              <a:t> </a:t>
            </a:r>
            <a:r>
              <a:rPr lang="en-US" sz="1900" dirty="0" err="1"/>
              <a:t>longo</a:t>
            </a:r>
            <a:r>
              <a:rPr lang="en-US" sz="1900" dirty="0"/>
              <a:t> do </a:t>
            </a:r>
            <a:r>
              <a:rPr lang="en-US" sz="1900" dirty="0" err="1"/>
              <a:t>programa</a:t>
            </a:r>
            <a:r>
              <a:rPr lang="en-US" sz="1900" dirty="0"/>
              <a:t>.</a:t>
            </a:r>
          </a:p>
          <a:p>
            <a:pPr algn="just"/>
            <a:r>
              <a:rPr lang="en-US" sz="1900" dirty="0" err="1"/>
              <a:t>Os</a:t>
            </a:r>
            <a:r>
              <a:rPr lang="en-US" sz="1900" dirty="0"/>
              <a:t> </a:t>
            </a:r>
            <a:r>
              <a:rPr lang="en-US" sz="1900" dirty="0" err="1"/>
              <a:t>valores</a:t>
            </a:r>
            <a:r>
              <a:rPr lang="en-US" sz="1900" dirty="0"/>
              <a:t> </a:t>
            </a:r>
            <a:r>
              <a:rPr lang="en-US" sz="1900" dirty="0" err="1"/>
              <a:t>fixos</a:t>
            </a:r>
            <a:r>
              <a:rPr lang="en-US" sz="1900" dirty="0"/>
              <a:t> </a:t>
            </a:r>
            <a:r>
              <a:rPr lang="en-US" sz="1900" dirty="0" err="1"/>
              <a:t>usados</a:t>
            </a:r>
            <a:r>
              <a:rPr lang="en-US" sz="1900" dirty="0"/>
              <a:t> no </a:t>
            </a:r>
            <a:r>
              <a:rPr lang="en-US" sz="1900" dirty="0" err="1"/>
              <a:t>programa</a:t>
            </a:r>
            <a:r>
              <a:rPr lang="en-US" sz="1900" dirty="0"/>
              <a:t>, </a:t>
            </a:r>
            <a:r>
              <a:rPr lang="en-US" sz="1900" dirty="0" err="1"/>
              <a:t>como</a:t>
            </a:r>
            <a:r>
              <a:rPr lang="en-US" sz="1900" dirty="0"/>
              <a:t> o valor 13 </a:t>
            </a:r>
            <a:r>
              <a:rPr lang="en-US" sz="1900" dirty="0" err="1"/>
              <a:t>acima</a:t>
            </a:r>
            <a:r>
              <a:rPr lang="en-US" sz="1900" dirty="0"/>
              <a:t>, </a:t>
            </a:r>
            <a:r>
              <a:rPr lang="en-US" sz="1900" dirty="0" err="1"/>
              <a:t>são</a:t>
            </a:r>
            <a:r>
              <a:rPr lang="en-US" sz="1900" dirty="0"/>
              <a:t> </a:t>
            </a:r>
            <a:r>
              <a:rPr lang="en-US" sz="1900" dirty="0" err="1"/>
              <a:t>chamados</a:t>
            </a:r>
            <a:r>
              <a:rPr lang="en-US" sz="1900" dirty="0"/>
              <a:t> de </a:t>
            </a:r>
            <a:r>
              <a:rPr lang="en-US" sz="1900" b="1" dirty="0" err="1"/>
              <a:t>constantes</a:t>
            </a:r>
            <a:r>
              <a:rPr lang="en-US" sz="1900" dirty="0"/>
              <a:t>, </a:t>
            </a:r>
            <a:r>
              <a:rPr lang="en-US" sz="1900" dirty="0" err="1"/>
              <a:t>pois</a:t>
            </a:r>
            <a:r>
              <a:rPr lang="en-US" sz="1900" dirty="0"/>
              <a:t>, </a:t>
            </a:r>
            <a:r>
              <a:rPr lang="en-US" sz="1900" dirty="0" err="1"/>
              <a:t>diferentemente</a:t>
            </a:r>
            <a:r>
              <a:rPr lang="en-US" sz="1900" dirty="0"/>
              <a:t> das </a:t>
            </a:r>
            <a:r>
              <a:rPr lang="en-US" sz="1900" dirty="0" err="1"/>
              <a:t>variáveis</a:t>
            </a:r>
            <a:r>
              <a:rPr lang="en-US" sz="1900" dirty="0"/>
              <a:t>, o </a:t>
            </a:r>
            <a:r>
              <a:rPr lang="en-US" sz="1900" dirty="0" err="1"/>
              <a:t>seu</a:t>
            </a:r>
            <a:r>
              <a:rPr lang="en-US" sz="1900" dirty="0"/>
              <a:t> valor </a:t>
            </a:r>
            <a:r>
              <a:rPr lang="en-US" sz="1900" dirty="0" err="1"/>
              <a:t>não</a:t>
            </a:r>
            <a:r>
              <a:rPr lang="en-US" sz="1900" dirty="0"/>
              <a:t> </a:t>
            </a:r>
            <a:r>
              <a:rPr lang="en-US" sz="1900" dirty="0" err="1"/>
              <a:t>muda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819400"/>
            <a:ext cx="11557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102773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Display </a:t>
            </a:r>
            <a:r>
              <a:rPr lang="en-US" b="1" dirty="0" err="1"/>
              <a:t>Sete</a:t>
            </a:r>
            <a:r>
              <a:rPr lang="en-US" b="1" dirty="0"/>
              <a:t> </a:t>
            </a:r>
            <a:r>
              <a:rPr lang="en-US" b="1" dirty="0" err="1"/>
              <a:t>Segmentos</a:t>
            </a:r>
            <a:endParaRPr lang="en-US" b="1" dirty="0"/>
          </a:p>
        </p:txBody>
      </p:sp>
      <p:pic>
        <p:nvPicPr>
          <p:cNvPr id="1026" name="Picture 2" descr="http://www.profelectro.info/wp-content/uploads/Display7Segmentos_anodoComum_e_CatodoComum1.gif">
            <a:extLst>
              <a:ext uri="{FF2B5EF4-FFF2-40B4-BE49-F238E27FC236}">
                <a16:creationId xmlns:a16="http://schemas.microsoft.com/office/drawing/2014/main" id="{C463ECB1-E2F3-3C4C-8C43-F8C510E0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08" y="2205996"/>
            <a:ext cx="5202645" cy="424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B5909FB-EEB1-9441-B2E5-9AE0C274A88F}"/>
              </a:ext>
            </a:extLst>
          </p:cNvPr>
          <p:cNvSpPr txBox="1"/>
          <p:nvPr/>
        </p:nvSpPr>
        <p:spPr>
          <a:xfrm>
            <a:off x="601408" y="1682775"/>
            <a:ext cx="601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Exercício 1: </a:t>
            </a:r>
            <a:r>
              <a:rPr lang="pt-BR" sz="2000" dirty="0"/>
              <a:t> Acionar um display de sete segmentos</a:t>
            </a:r>
          </a:p>
        </p:txBody>
      </p:sp>
      <p:pic>
        <p:nvPicPr>
          <p:cNvPr id="1030" name="Picture 6" descr="Resultado de imagem para 5101as">
            <a:extLst>
              <a:ext uri="{FF2B5EF4-FFF2-40B4-BE49-F238E27FC236}">
                <a16:creationId xmlns:a16="http://schemas.microsoft.com/office/drawing/2014/main" id="{B9430ED7-E518-644E-A020-324DA99B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4053" y="4007132"/>
            <a:ext cx="2336185" cy="233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B8D7DAF-864C-E64A-914F-28A20A51F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864" y="2194608"/>
            <a:ext cx="2086728" cy="17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39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Display </a:t>
            </a:r>
            <a:r>
              <a:rPr lang="en-US" b="1" dirty="0" err="1"/>
              <a:t>Sete</a:t>
            </a:r>
            <a:r>
              <a:rPr lang="en-US" b="1" dirty="0"/>
              <a:t> </a:t>
            </a:r>
            <a:r>
              <a:rPr lang="en-US" b="1" dirty="0" err="1"/>
              <a:t>Segmentos</a:t>
            </a:r>
            <a:endParaRPr lang="en-US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5909FB-EEB1-9441-B2E5-9AE0C274A88F}"/>
              </a:ext>
            </a:extLst>
          </p:cNvPr>
          <p:cNvSpPr txBox="1"/>
          <p:nvPr/>
        </p:nvSpPr>
        <p:spPr>
          <a:xfrm>
            <a:off x="601408" y="1682775"/>
            <a:ext cx="601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Exercício 1: </a:t>
            </a:r>
            <a:r>
              <a:rPr lang="pt-BR" sz="2000" dirty="0"/>
              <a:t> Acionar um display de sete segmentos</a:t>
            </a:r>
          </a:p>
        </p:txBody>
      </p:sp>
      <p:pic>
        <p:nvPicPr>
          <p:cNvPr id="4098" name="Picture 2" descr="ligações">
            <a:extLst>
              <a:ext uri="{FF2B5EF4-FFF2-40B4-BE49-F238E27FC236}">
                <a16:creationId xmlns:a16="http://schemas.microsoft.com/office/drawing/2014/main" id="{F5E111B6-BCF4-A845-B947-B0ACB107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08" y="2411865"/>
            <a:ext cx="7397573" cy="38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7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Display </a:t>
            </a:r>
            <a:r>
              <a:rPr lang="en-US" b="1" dirty="0" err="1"/>
              <a:t>Sete</a:t>
            </a:r>
            <a:r>
              <a:rPr lang="en-US" b="1" dirty="0"/>
              <a:t> </a:t>
            </a:r>
            <a:r>
              <a:rPr lang="en-US" b="1" dirty="0" err="1"/>
              <a:t>Segmentos</a:t>
            </a:r>
            <a:endParaRPr lang="en-US" b="1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C7F7297-605F-894C-B2E6-88A3C399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7D4B66-B2DA-104E-AFB8-923BBC25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63" y="1949824"/>
            <a:ext cx="8430146" cy="45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9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Display </a:t>
            </a:r>
            <a:r>
              <a:rPr lang="en-US" b="1" dirty="0" err="1"/>
              <a:t>Sete</a:t>
            </a:r>
            <a:r>
              <a:rPr lang="en-US" b="1" dirty="0"/>
              <a:t> </a:t>
            </a:r>
            <a:r>
              <a:rPr lang="en-US" b="1" dirty="0" err="1"/>
              <a:t>Segmentos</a:t>
            </a:r>
            <a:endParaRPr lang="en-US" b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A8E2317-C1D6-314A-A14E-34FA75C14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037" y="1758463"/>
            <a:ext cx="6928339" cy="47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05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84574"/>
          </a:xfrm>
        </p:spPr>
        <p:txBody>
          <a:bodyPr>
            <a:normAutofit/>
          </a:bodyPr>
          <a:lstStyle/>
          <a:p>
            <a:r>
              <a:rPr lang="en-US" b="1" dirty="0" err="1"/>
              <a:t>Operador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386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Um </a:t>
            </a:r>
            <a:r>
              <a:rPr lang="en-US" b="1" dirty="0" err="1"/>
              <a:t>operador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conjunto</a:t>
            </a:r>
            <a:r>
              <a:rPr lang="en-US" dirty="0"/>
              <a:t> de um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serve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operar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constantes</a:t>
            </a:r>
            <a:r>
              <a:rPr lang="en-US" dirty="0"/>
              <a:t>. Um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simples de </a:t>
            </a:r>
            <a:r>
              <a:rPr lang="en-US" dirty="0" err="1"/>
              <a:t>operador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operador</a:t>
            </a:r>
            <a:r>
              <a:rPr lang="en-US" dirty="0"/>
              <a:t> de </a:t>
            </a:r>
            <a:r>
              <a:rPr lang="en-US" dirty="0" err="1"/>
              <a:t>adição</a:t>
            </a:r>
            <a:r>
              <a:rPr lang="en-US" dirty="0"/>
              <a:t>, o +. </a:t>
            </a:r>
            <a:r>
              <a:rPr lang="en-US" dirty="0" err="1"/>
              <a:t>Digamos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somar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e </a:t>
            </a:r>
            <a:r>
              <a:rPr lang="en-US" dirty="0" err="1"/>
              <a:t>atribuir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x. Para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fazemos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, a </a:t>
            </a:r>
            <a:r>
              <a:rPr lang="en-US" dirty="0" err="1"/>
              <a:t>variável</a:t>
            </a:r>
            <a:r>
              <a:rPr lang="en-US" dirty="0"/>
              <a:t> x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o valor 5.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26" y="4145552"/>
            <a:ext cx="1875820" cy="6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87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Operador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5177" y="1949824"/>
            <a:ext cx="2578141" cy="33789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um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. </a:t>
            </a:r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C++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18" y="1824062"/>
            <a:ext cx="5553464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Computador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616" y="1833030"/>
            <a:ext cx="7583488" cy="2342357"/>
          </a:xfrm>
        </p:spPr>
        <p:txBody>
          <a:bodyPr>
            <a:normAutofit fontScale="92500"/>
          </a:bodyPr>
          <a:lstStyle/>
          <a:p>
            <a:r>
              <a:rPr lang="en-US" dirty="0"/>
              <a:t>Um </a:t>
            </a:r>
            <a:r>
              <a:rPr lang="en-US" b="1" dirty="0" err="1"/>
              <a:t>computador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, de forma </a:t>
            </a:r>
            <a:r>
              <a:rPr lang="en-US" dirty="0" err="1"/>
              <a:t>simplificada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processa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.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processadas</a:t>
            </a:r>
            <a:r>
              <a:rPr lang="en-US" dirty="0"/>
              <a:t> no "</a:t>
            </a:r>
            <a:r>
              <a:rPr lang="en-US" dirty="0" err="1"/>
              <a:t>cérebro</a:t>
            </a:r>
            <a:r>
              <a:rPr lang="en-US" dirty="0"/>
              <a:t>" do </a:t>
            </a:r>
            <a:r>
              <a:rPr lang="en-US" dirty="0" err="1"/>
              <a:t>computador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chama</a:t>
            </a:r>
            <a:r>
              <a:rPr lang="en-US" dirty="0"/>
              <a:t> </a:t>
            </a:r>
            <a:r>
              <a:rPr lang="en-US" b="1" dirty="0" err="1"/>
              <a:t>microprocessador</a:t>
            </a:r>
            <a:r>
              <a:rPr lang="en-US" dirty="0"/>
              <a:t>. </a:t>
            </a:r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um </a:t>
            </a:r>
            <a:r>
              <a:rPr lang="en-US" dirty="0" err="1"/>
              <a:t>microprocessador</a:t>
            </a:r>
            <a:r>
              <a:rPr lang="en-US" dirty="0"/>
              <a:t>. O </a:t>
            </a:r>
            <a:r>
              <a:rPr lang="en-US" dirty="0" err="1"/>
              <a:t>Arduino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nada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do </a:t>
            </a:r>
            <a:r>
              <a:rPr lang="en-US" dirty="0" err="1"/>
              <a:t>que</a:t>
            </a:r>
            <a:r>
              <a:rPr lang="en-US" dirty="0"/>
              <a:t> um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</a:t>
            </a:r>
            <a:r>
              <a:rPr lang="en-US" dirty="0"/>
              <a:t>, 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um </a:t>
            </a:r>
            <a:r>
              <a:rPr lang="en-US" dirty="0" err="1"/>
              <a:t>microprocessador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b="1" dirty="0" err="1"/>
              <a:t>ATmega</a:t>
            </a:r>
            <a:r>
              <a:rPr lang="en-US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82" y="4175387"/>
            <a:ext cx="3826995" cy="23787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9463" y="4704646"/>
            <a:ext cx="3480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microprocessadores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ATmega</a:t>
            </a:r>
            <a:r>
              <a:rPr lang="en-US" dirty="0"/>
              <a:t>,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de </a:t>
            </a:r>
            <a:r>
              <a:rPr lang="en-US" b="1" dirty="0" err="1"/>
              <a:t>microcontroladores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019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Função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2" y="1949824"/>
            <a:ext cx="7848123" cy="45176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Uma </a:t>
            </a:r>
            <a:r>
              <a:rPr lang="en-US" b="1" dirty="0" err="1"/>
              <a:t>função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reutilizada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. Para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e </a:t>
            </a:r>
            <a:r>
              <a:rPr lang="en-US" dirty="0" err="1"/>
              <a:t>dizer</a:t>
            </a:r>
            <a:r>
              <a:rPr lang="en-US" dirty="0"/>
              <a:t>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declaração</a:t>
            </a:r>
            <a:r>
              <a:rPr lang="en-US" b="1" dirty="0"/>
              <a:t> de </a:t>
            </a:r>
            <a:r>
              <a:rPr lang="en-US" b="1" dirty="0" err="1"/>
              <a:t>função</a:t>
            </a:r>
            <a:r>
              <a:rPr lang="en-US" dirty="0"/>
              <a:t>. </a:t>
            </a:r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declarando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com o </a:t>
            </a:r>
            <a:r>
              <a:rPr lang="en-US" dirty="0" err="1"/>
              <a:t>nome</a:t>
            </a:r>
            <a:r>
              <a:rPr lang="en-US" dirty="0"/>
              <a:t> setup().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pinMode</a:t>
            </a:r>
            <a:r>
              <a:rPr lang="en-US" dirty="0"/>
              <a:t>(). A </a:t>
            </a:r>
            <a:r>
              <a:rPr lang="en-US" dirty="0" err="1"/>
              <a:t>ação</a:t>
            </a:r>
            <a:r>
              <a:rPr lang="en-US" dirty="0"/>
              <a:t> de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denominada</a:t>
            </a:r>
            <a:r>
              <a:rPr lang="en-US" dirty="0"/>
              <a:t> </a:t>
            </a:r>
            <a:r>
              <a:rPr lang="en-US" b="1" dirty="0" err="1"/>
              <a:t>chamada</a:t>
            </a:r>
            <a:r>
              <a:rPr lang="en-US" b="1" dirty="0"/>
              <a:t> de </a:t>
            </a:r>
            <a:r>
              <a:rPr lang="en-US" b="1" dirty="0" err="1"/>
              <a:t>função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declarar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pinMode</a:t>
            </a:r>
            <a:r>
              <a:rPr lang="en-US" dirty="0"/>
              <a:t>()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no </a:t>
            </a:r>
            <a:r>
              <a:rPr lang="en-US" dirty="0" err="1"/>
              <a:t>caso</a:t>
            </a:r>
            <a:r>
              <a:rPr lang="en-US" dirty="0"/>
              <a:t> do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55" y="3417374"/>
            <a:ext cx="2628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6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Chamada</a:t>
            </a:r>
            <a:r>
              <a:rPr lang="en-US" b="1" dirty="0"/>
              <a:t> de </a:t>
            </a:r>
            <a:r>
              <a:rPr lang="en-US" b="1" dirty="0" err="1"/>
              <a:t>Função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444465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Chamar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declaração</a:t>
            </a:r>
            <a:r>
              <a:rPr lang="en-US" dirty="0"/>
              <a:t>. Uma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declarada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executados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 Para </a:t>
            </a:r>
            <a:r>
              <a:rPr lang="en-US" dirty="0" err="1"/>
              <a:t>chamarmos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setup(),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usaríamos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no </a:t>
            </a:r>
            <a:r>
              <a:rPr lang="en-US" dirty="0" err="1"/>
              <a:t>caso</a:t>
            </a:r>
            <a:r>
              <a:rPr lang="en-US" dirty="0"/>
              <a:t> do </a:t>
            </a:r>
            <a:r>
              <a:rPr lang="en-US" dirty="0" err="1"/>
              <a:t>Arduino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chamar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setup(),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compilamos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no </a:t>
            </a:r>
            <a:r>
              <a:rPr lang="en-US" dirty="0" err="1"/>
              <a:t>Arduino</a:t>
            </a:r>
            <a:r>
              <a:rPr lang="en-US" dirty="0"/>
              <a:t> IDE,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chama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setup()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e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chama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loop() </a:t>
            </a:r>
            <a:r>
              <a:rPr lang="en-US" dirty="0" err="1"/>
              <a:t>repetidamente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desligado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reiniciado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78" y="3736774"/>
            <a:ext cx="1104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Valor de </a:t>
            </a:r>
            <a:r>
              <a:rPr lang="en-US" b="1" dirty="0" err="1"/>
              <a:t>Retorno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45176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palavra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antes do </a:t>
            </a:r>
            <a:r>
              <a:rPr lang="en-US" dirty="0" err="1"/>
              <a:t>nome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declaração</a:t>
            </a:r>
            <a:r>
              <a:rPr lang="en-US" dirty="0"/>
              <a:t> define o </a:t>
            </a:r>
            <a:r>
              <a:rPr lang="en-US" dirty="0" err="1"/>
              <a:t>tipo</a:t>
            </a:r>
            <a:r>
              <a:rPr lang="en-US" dirty="0"/>
              <a:t> do </a:t>
            </a:r>
            <a:r>
              <a:rPr lang="en-US" b="1" dirty="0"/>
              <a:t>valor de </a:t>
            </a:r>
            <a:r>
              <a:rPr lang="en-US" b="1" dirty="0" err="1"/>
              <a:t>retorno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. Toda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,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executada</a:t>
            </a:r>
            <a:r>
              <a:rPr lang="en-US" dirty="0"/>
              <a:t> e devolve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retorna</a:t>
            </a:r>
            <a:r>
              <a:rPr lang="en-US" dirty="0"/>
              <a:t> um </a:t>
            </a:r>
            <a:r>
              <a:rPr lang="en-US" dirty="0" err="1"/>
              <a:t>determinado</a:t>
            </a:r>
            <a:r>
              <a:rPr lang="en-US" dirty="0"/>
              <a:t> valor -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valor de </a:t>
            </a:r>
            <a:r>
              <a:rPr lang="en-US" dirty="0" err="1"/>
              <a:t>retorno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simplesmente</a:t>
            </a:r>
            <a:r>
              <a:rPr lang="en-US" dirty="0"/>
              <a:t> </a:t>
            </a:r>
            <a:r>
              <a:rPr lang="en-US" b="1" dirty="0" err="1"/>
              <a:t>retorno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.</a:t>
            </a:r>
          </a:p>
          <a:p>
            <a:r>
              <a:rPr lang="en-US" dirty="0"/>
              <a:t> O valor de </a:t>
            </a:r>
            <a:r>
              <a:rPr lang="en-US" dirty="0" err="1"/>
              <a:t>retorno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</a:t>
            </a:r>
            <a:r>
              <a:rPr lang="en-US" dirty="0" err="1"/>
              <a:t>tipo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um dos </a:t>
            </a:r>
            <a:r>
              <a:rPr lang="en-US" dirty="0">
                <a:hlinkClick r:id="rId2"/>
              </a:rPr>
              <a:t>tipos de dados</a:t>
            </a:r>
            <a:r>
              <a:rPr lang="en-US" dirty="0"/>
              <a:t> </a:t>
            </a:r>
            <a:r>
              <a:rPr lang="en-US" dirty="0" err="1"/>
              <a:t>citados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. No </a:t>
            </a:r>
            <a:r>
              <a:rPr lang="en-US" dirty="0" err="1"/>
              <a:t>caso</a:t>
            </a:r>
            <a:r>
              <a:rPr lang="en-US" dirty="0"/>
              <a:t> da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setup(),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retorno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void,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nada.</a:t>
            </a:r>
          </a:p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um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. Para </a:t>
            </a:r>
            <a:r>
              <a:rPr lang="en-US" dirty="0" err="1"/>
              <a:t>retornar</a:t>
            </a:r>
            <a:r>
              <a:rPr lang="en-US" dirty="0"/>
              <a:t> um valor,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utilizamos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return: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, a </a:t>
            </a:r>
            <a:r>
              <a:rPr lang="en-US" dirty="0" err="1"/>
              <a:t>função</a:t>
            </a:r>
            <a:r>
              <a:rPr lang="en-US" dirty="0"/>
              <a:t> f() </a:t>
            </a:r>
            <a:r>
              <a:rPr lang="en-US" dirty="0" err="1"/>
              <a:t>acima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o valor 1.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valor de </a:t>
            </a:r>
            <a:r>
              <a:rPr lang="en-US" dirty="0" err="1"/>
              <a:t>retorno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atribuí</a:t>
            </a:r>
            <a:r>
              <a:rPr lang="en-US" dirty="0"/>
              <a:t>-lo 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. x = f();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declarar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f() e </a:t>
            </a:r>
            <a:r>
              <a:rPr lang="en-US" dirty="0" err="1"/>
              <a:t>chamar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de </a:t>
            </a:r>
            <a:r>
              <a:rPr lang="en-US" dirty="0" err="1"/>
              <a:t>atribuição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, a </a:t>
            </a:r>
            <a:r>
              <a:rPr lang="en-US" dirty="0" err="1"/>
              <a:t>variável</a:t>
            </a:r>
            <a:r>
              <a:rPr lang="en-US" dirty="0"/>
              <a:t> x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o valor 1.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10" y="4422403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6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Parâmetros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49" y="1818430"/>
            <a:ext cx="8379414" cy="4692837"/>
          </a:xfrm>
        </p:spPr>
        <p:txBody>
          <a:bodyPr>
            <a:normAutofit fontScale="92500"/>
          </a:bodyPr>
          <a:lstStyle/>
          <a:p>
            <a:r>
              <a:rPr lang="en-US" dirty="0"/>
              <a:t>Um outro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b="1" dirty="0" err="1"/>
              <a:t>parâmetros</a:t>
            </a:r>
            <a:r>
              <a:rPr lang="en-US" dirty="0"/>
              <a:t>.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servem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enviar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dado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.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soma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Definimos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soma(),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aceita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inteiros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, e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escolhemos</a:t>
            </a:r>
            <a:r>
              <a:rPr lang="en-US" dirty="0"/>
              <a:t> a e b.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.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chamarmos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soma(),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fornecer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. O </a:t>
            </a:r>
            <a:r>
              <a:rPr lang="en-US" dirty="0" err="1"/>
              <a:t>comando</a:t>
            </a:r>
            <a:r>
              <a:rPr lang="en-US" dirty="0"/>
              <a:t> return a + b; </a:t>
            </a:r>
            <a:r>
              <a:rPr lang="en-US" dirty="0" err="1"/>
              <a:t>simplesmente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com a soma dos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.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somar</a:t>
            </a:r>
            <a:r>
              <a:rPr lang="en-US" dirty="0"/>
              <a:t> 2 + 3 e </a:t>
            </a:r>
            <a:r>
              <a:rPr lang="en-US" dirty="0" err="1"/>
              <a:t>atribuir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x:</a:t>
            </a:r>
          </a:p>
          <a:p>
            <a:r>
              <a:rPr lang="en-US" dirty="0" err="1"/>
              <a:t>Após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, a </a:t>
            </a:r>
            <a:r>
              <a:rPr lang="en-US" dirty="0" err="1"/>
              <a:t>variável</a:t>
            </a:r>
            <a:r>
              <a:rPr lang="en-US" dirty="0"/>
              <a:t> x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o valor 5.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34" y="2750911"/>
            <a:ext cx="2794000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51" y="5706484"/>
            <a:ext cx="1752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Principais</a:t>
            </a:r>
            <a:r>
              <a:rPr lang="en-US" b="1" dirty="0"/>
              <a:t>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49" y="1818430"/>
            <a:ext cx="8379414" cy="469283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err="1"/>
              <a:t>Entradas</a:t>
            </a:r>
            <a:r>
              <a:rPr lang="en-US" b="1" dirty="0"/>
              <a:t> </a:t>
            </a:r>
            <a:r>
              <a:rPr lang="en-US" b="1" dirty="0" err="1"/>
              <a:t>Analógicas</a:t>
            </a:r>
            <a:endParaRPr lang="en-US" b="1" dirty="0"/>
          </a:p>
          <a:p>
            <a:pPr lvl="1"/>
            <a:r>
              <a:rPr lang="en-US" b="1" dirty="0" err="1"/>
              <a:t>anologRead</a:t>
            </a:r>
            <a:r>
              <a:rPr lang="en-US" b="1" dirty="0"/>
              <a:t>(</a:t>
            </a:r>
            <a:r>
              <a:rPr lang="en-US" b="1" dirty="0" err="1"/>
              <a:t>Pino</a:t>
            </a:r>
            <a:r>
              <a:rPr lang="en-US" b="1" dirty="0"/>
              <a:t>) -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entrada</a:t>
            </a:r>
            <a:r>
              <a:rPr lang="en-US" dirty="0"/>
              <a:t> </a:t>
            </a:r>
            <a:r>
              <a:rPr lang="en-US" dirty="0" err="1"/>
              <a:t>analógica</a:t>
            </a:r>
            <a:r>
              <a:rPr lang="en-US" dirty="0"/>
              <a:t> 0-5V </a:t>
            </a:r>
            <a:r>
              <a:rPr lang="en-US" dirty="0" err="1"/>
              <a:t>transformando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10 bit’s (</a:t>
            </a:r>
            <a:r>
              <a:rPr lang="en-US" dirty="0" err="1"/>
              <a:t>resolução</a:t>
            </a:r>
            <a:r>
              <a:rPr lang="en-US" dirty="0"/>
              <a:t> 4,9mV)</a:t>
            </a:r>
          </a:p>
          <a:p>
            <a:r>
              <a:rPr lang="en-US" b="1" dirty="0" err="1"/>
              <a:t>Saídas</a:t>
            </a:r>
            <a:r>
              <a:rPr lang="en-US" b="1" dirty="0"/>
              <a:t>/</a:t>
            </a:r>
            <a:r>
              <a:rPr lang="en-US" b="1" dirty="0" err="1"/>
              <a:t>entradas</a:t>
            </a:r>
            <a:r>
              <a:rPr lang="en-US" b="1" dirty="0"/>
              <a:t> </a:t>
            </a:r>
            <a:r>
              <a:rPr lang="en-US" b="1" dirty="0" err="1"/>
              <a:t>Digitais</a:t>
            </a:r>
            <a:r>
              <a:rPr lang="en-US" b="1" dirty="0"/>
              <a:t> e PWM</a:t>
            </a:r>
          </a:p>
          <a:p>
            <a:pPr lvl="1"/>
            <a:r>
              <a:rPr lang="en-US" b="1" dirty="0" err="1"/>
              <a:t>pinMode</a:t>
            </a:r>
            <a:r>
              <a:rPr lang="en-US" b="1" dirty="0"/>
              <a:t>(</a:t>
            </a:r>
            <a:r>
              <a:rPr lang="en-US" b="1" dirty="0" err="1"/>
              <a:t>porta,Tipo</a:t>
            </a:r>
            <a:r>
              <a:rPr lang="en-US" b="1" dirty="0"/>
              <a:t>) :</a:t>
            </a:r>
            <a:r>
              <a:rPr lang="en-US" dirty="0"/>
              <a:t>Define se a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entrada</a:t>
            </a:r>
            <a:r>
              <a:rPr lang="en-US" dirty="0"/>
              <a:t> (TIPO=INPUT)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saída</a:t>
            </a:r>
            <a:r>
              <a:rPr lang="en-US" dirty="0"/>
              <a:t> (TIPO= OUTPUT).</a:t>
            </a:r>
          </a:p>
          <a:p>
            <a:pPr lvl="1"/>
            <a:r>
              <a:rPr lang="en-US" b="1" dirty="0" err="1"/>
              <a:t>digitalWriter</a:t>
            </a:r>
            <a:r>
              <a:rPr lang="en-US" b="1" dirty="0"/>
              <a:t> (</a:t>
            </a:r>
            <a:r>
              <a:rPr lang="en-US" b="1" dirty="0" err="1"/>
              <a:t>pino</a:t>
            </a:r>
            <a:r>
              <a:rPr lang="en-US" b="1" dirty="0"/>
              <a:t>, VL): </a:t>
            </a:r>
            <a:r>
              <a:rPr lang="en-US" dirty="0" err="1"/>
              <a:t>Coloca</a:t>
            </a:r>
            <a:r>
              <a:rPr lang="en-US" dirty="0"/>
              <a:t> 0V (VL =LOW) </a:t>
            </a:r>
            <a:r>
              <a:rPr lang="en-US" dirty="0" err="1"/>
              <a:t>ou</a:t>
            </a:r>
            <a:r>
              <a:rPr lang="en-US" dirty="0"/>
              <a:t> 5V(VL = HIGH)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saída</a:t>
            </a:r>
            <a:r>
              <a:rPr lang="en-US" dirty="0"/>
              <a:t>. </a:t>
            </a:r>
          </a:p>
          <a:p>
            <a:pPr lvl="1"/>
            <a:r>
              <a:rPr lang="en-US" b="1" dirty="0" err="1"/>
              <a:t>digitalRead</a:t>
            </a:r>
            <a:r>
              <a:rPr lang="en-US" b="1" dirty="0"/>
              <a:t>(</a:t>
            </a:r>
            <a:r>
              <a:rPr lang="en-US" b="1" dirty="0" err="1"/>
              <a:t>pino</a:t>
            </a:r>
            <a:r>
              <a:rPr lang="en-US" b="1" dirty="0"/>
              <a:t>): </a:t>
            </a:r>
            <a:r>
              <a:rPr lang="en-US" dirty="0" err="1"/>
              <a:t>Lê</a:t>
            </a:r>
            <a:r>
              <a:rPr lang="en-US" dirty="0"/>
              <a:t> o </a:t>
            </a:r>
            <a:r>
              <a:rPr lang="en-US" dirty="0" err="1"/>
              <a:t>sinal</a:t>
            </a:r>
            <a:r>
              <a:rPr lang="en-US" dirty="0"/>
              <a:t> digital no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citado</a:t>
            </a:r>
            <a:r>
              <a:rPr lang="en-US" dirty="0"/>
              <a:t>. </a:t>
            </a:r>
          </a:p>
          <a:p>
            <a:pPr lvl="1"/>
            <a:r>
              <a:rPr lang="en-US" b="1" dirty="0" err="1"/>
              <a:t>analogWrite</a:t>
            </a:r>
            <a:r>
              <a:rPr lang="en-US" b="1" dirty="0"/>
              <a:t>(</a:t>
            </a:r>
            <a:r>
              <a:rPr lang="en-US" b="1" dirty="0" err="1"/>
              <a:t>pino</a:t>
            </a:r>
            <a:r>
              <a:rPr lang="en-US" b="1" dirty="0"/>
              <a:t>, x): </a:t>
            </a:r>
            <a:r>
              <a:rPr lang="en-US" dirty="0" err="1"/>
              <a:t>Saída</a:t>
            </a:r>
            <a:r>
              <a:rPr lang="en-US" dirty="0"/>
              <a:t> PWM 500Hz ( 0 &lt;= x &lt;=255). </a:t>
            </a:r>
          </a:p>
          <a:p>
            <a:pPr lvl="1"/>
            <a:r>
              <a:rPr lang="en-US" b="1" dirty="0"/>
              <a:t>tone(</a:t>
            </a:r>
            <a:r>
              <a:rPr lang="en-US" b="1" dirty="0" err="1"/>
              <a:t>pino,frequência,duração</a:t>
            </a:r>
            <a:r>
              <a:rPr lang="en-US" b="1" dirty="0"/>
              <a:t>): </a:t>
            </a:r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frequência</a:t>
            </a:r>
            <a:r>
              <a:rPr lang="en-US" dirty="0"/>
              <a:t> no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um </a:t>
            </a:r>
            <a:r>
              <a:rPr lang="en-US" dirty="0" err="1"/>
              <a:t>determinado</a:t>
            </a:r>
            <a:r>
              <a:rPr lang="en-US" dirty="0"/>
              <a:t> tempo. </a:t>
            </a:r>
          </a:p>
          <a:p>
            <a:pPr lvl="1"/>
            <a:r>
              <a:rPr lang="en-US" b="1" dirty="0"/>
              <a:t>tone(</a:t>
            </a:r>
            <a:r>
              <a:rPr lang="en-US" b="1" dirty="0" err="1"/>
              <a:t>pino,frequência</a:t>
            </a:r>
            <a:r>
              <a:rPr lang="en-US" b="1" dirty="0"/>
              <a:t>): </a:t>
            </a:r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frequência</a:t>
            </a:r>
            <a:r>
              <a:rPr lang="en-US" dirty="0"/>
              <a:t> no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ocorra</a:t>
            </a:r>
            <a:r>
              <a:rPr lang="en-US" dirty="0"/>
              <a:t> um </a:t>
            </a:r>
            <a:r>
              <a:rPr lang="en-US" dirty="0" err="1"/>
              <a:t>comando</a:t>
            </a:r>
            <a:r>
              <a:rPr lang="en-US" dirty="0"/>
              <a:t> de </a:t>
            </a:r>
            <a:r>
              <a:rPr lang="en-US" dirty="0" err="1"/>
              <a:t>mudança</a:t>
            </a:r>
            <a:r>
              <a:rPr lang="en-US" dirty="0"/>
              <a:t> de Freq.  </a:t>
            </a:r>
          </a:p>
          <a:p>
            <a:pPr lvl="1"/>
            <a:r>
              <a:rPr lang="en-US" b="1" dirty="0" err="1"/>
              <a:t>noTone</a:t>
            </a:r>
            <a:r>
              <a:rPr lang="en-US" b="1" dirty="0"/>
              <a:t>(</a:t>
            </a:r>
            <a:r>
              <a:rPr lang="en-US" b="1" dirty="0" err="1"/>
              <a:t>pino</a:t>
            </a:r>
            <a:r>
              <a:rPr lang="en-US" b="1" dirty="0"/>
              <a:t>): </a:t>
            </a:r>
            <a:r>
              <a:rPr lang="en-US" dirty="0" err="1"/>
              <a:t>Cessa</a:t>
            </a:r>
            <a:r>
              <a:rPr lang="en-US" dirty="0"/>
              <a:t> a </a:t>
            </a:r>
            <a:r>
              <a:rPr lang="en-US" dirty="0" err="1"/>
              <a:t>geração</a:t>
            </a:r>
            <a:r>
              <a:rPr lang="en-US" dirty="0"/>
              <a:t> do tom no </a:t>
            </a:r>
            <a:r>
              <a:rPr lang="en-US" dirty="0" err="1"/>
              <a:t>pino</a:t>
            </a:r>
            <a:r>
              <a:rPr lang="en-US" dirty="0"/>
              <a:t>. </a:t>
            </a:r>
          </a:p>
          <a:p>
            <a:pPr lvl="1"/>
            <a:r>
              <a:rPr lang="en-US" b="1" dirty="0" err="1"/>
              <a:t>pulseIn</a:t>
            </a:r>
            <a:r>
              <a:rPr lang="en-US" b="1" dirty="0"/>
              <a:t>(</a:t>
            </a:r>
            <a:r>
              <a:rPr lang="en-US" b="1" dirty="0" err="1"/>
              <a:t>pino,valor,espera</a:t>
            </a:r>
            <a:r>
              <a:rPr lang="en-US" b="1" dirty="0"/>
              <a:t>) </a:t>
            </a:r>
            <a:r>
              <a:rPr lang="en-US" dirty="0"/>
              <a:t>Mede a </a:t>
            </a:r>
            <a:r>
              <a:rPr lang="en-US" dirty="0" err="1"/>
              <a:t>largura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microssegundo</a:t>
            </a:r>
            <a:r>
              <a:rPr lang="en-US" dirty="0"/>
              <a:t> de um </a:t>
            </a:r>
            <a:r>
              <a:rPr lang="en-US" dirty="0" err="1"/>
              <a:t>pulso</a:t>
            </a:r>
            <a:r>
              <a:rPr lang="en-US" dirty="0"/>
              <a:t> no </a:t>
            </a:r>
            <a:r>
              <a:rPr lang="en-US" dirty="0" err="1"/>
              <a:t>pino</a:t>
            </a:r>
            <a:r>
              <a:rPr lang="en-US" dirty="0"/>
              <a:t> digital, “valor”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pulso</a:t>
            </a:r>
            <a:r>
              <a:rPr lang="en-US" dirty="0"/>
              <a:t> a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medido</a:t>
            </a:r>
            <a:r>
              <a:rPr lang="en-US" dirty="0"/>
              <a:t> (LOW </a:t>
            </a:r>
            <a:r>
              <a:rPr lang="en-US" dirty="0" err="1"/>
              <a:t>ou</a:t>
            </a:r>
            <a:r>
              <a:rPr lang="en-US" dirty="0"/>
              <a:t> HIGH), </a:t>
            </a:r>
            <a:r>
              <a:rPr lang="en-US" dirty="0" err="1"/>
              <a:t>espera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 </a:t>
            </a:r>
            <a:r>
              <a:rPr lang="en-US" dirty="0" err="1"/>
              <a:t>faz</a:t>
            </a:r>
            <a:r>
              <a:rPr lang="en-US" dirty="0"/>
              <a:t> com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medida</a:t>
            </a:r>
            <a:r>
              <a:rPr lang="en-US" dirty="0"/>
              <a:t> do </a:t>
            </a:r>
            <a:r>
              <a:rPr lang="en-US" dirty="0" err="1"/>
              <a:t>pulso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comece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o tempo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microssegundos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 </a:t>
            </a:r>
          </a:p>
          <a:p>
            <a:pPr lvl="1"/>
            <a:r>
              <a:rPr lang="en-US" b="1" dirty="0" err="1"/>
              <a:t>attachInterrupt</a:t>
            </a:r>
            <a:r>
              <a:rPr lang="en-US" b="1" dirty="0"/>
              <a:t>(</a:t>
            </a:r>
            <a:r>
              <a:rPr lang="en-US" b="1" dirty="0" err="1"/>
              <a:t>pino,função,modo</a:t>
            </a:r>
            <a:r>
              <a:rPr lang="en-US" b="1" dirty="0"/>
              <a:t>) :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interrupção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“</a:t>
            </a:r>
            <a:r>
              <a:rPr lang="en-US" dirty="0" err="1"/>
              <a:t>modo</a:t>
            </a:r>
            <a:r>
              <a:rPr lang="en-US" dirty="0"/>
              <a:t>” </a:t>
            </a:r>
            <a:r>
              <a:rPr lang="en-US" dirty="0" err="1"/>
              <a:t>ocorra</a:t>
            </a:r>
            <a:r>
              <a:rPr lang="en-US" dirty="0"/>
              <a:t> no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executada</a:t>
            </a:r>
            <a:r>
              <a:rPr lang="en-US" dirty="0"/>
              <a:t> </a:t>
            </a:r>
            <a:r>
              <a:rPr lang="en-US" dirty="0" err="1"/>
              <a:t>imediatamente</a:t>
            </a:r>
            <a:r>
              <a:rPr lang="en-US" dirty="0"/>
              <a:t>.  </a:t>
            </a:r>
          </a:p>
          <a:p>
            <a:pPr lvl="2"/>
            <a:r>
              <a:rPr lang="en-US" dirty="0"/>
              <a:t>LOW </a:t>
            </a:r>
            <a:r>
              <a:rPr lang="en-US" dirty="0" err="1"/>
              <a:t>Dispara</a:t>
            </a:r>
            <a:r>
              <a:rPr lang="en-US" dirty="0"/>
              <a:t> a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0</a:t>
            </a:r>
          </a:p>
          <a:p>
            <a:pPr lvl="2"/>
            <a:r>
              <a:rPr lang="en-US" dirty="0"/>
              <a:t>CHANGE </a:t>
            </a:r>
            <a:r>
              <a:rPr lang="en-US" dirty="0" err="1"/>
              <a:t>Dispara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q o </a:t>
            </a:r>
            <a:r>
              <a:rPr lang="en-US" dirty="0" err="1"/>
              <a:t>pino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(</a:t>
            </a:r>
            <a:r>
              <a:rPr lang="en-US" dirty="0" err="1"/>
              <a:t>borda</a:t>
            </a:r>
            <a:r>
              <a:rPr lang="en-US" dirty="0"/>
              <a:t> 0-&gt; 1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viceversa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RISING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borda</a:t>
            </a:r>
            <a:r>
              <a:rPr lang="en-US" dirty="0"/>
              <a:t> de </a:t>
            </a:r>
            <a:r>
              <a:rPr lang="en-US" dirty="0" err="1"/>
              <a:t>subida</a:t>
            </a:r>
            <a:r>
              <a:rPr lang="en-US" dirty="0"/>
              <a:t> (0 </a:t>
            </a:r>
            <a:r>
              <a:rPr lang="en-US" dirty="0" err="1"/>
              <a:t>para</a:t>
            </a:r>
            <a:r>
              <a:rPr lang="en-US" dirty="0"/>
              <a:t> 1)</a:t>
            </a:r>
          </a:p>
          <a:p>
            <a:pPr lvl="2"/>
            <a:r>
              <a:rPr lang="en-US" dirty="0"/>
              <a:t>FALLING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borda</a:t>
            </a:r>
            <a:r>
              <a:rPr lang="en-US" dirty="0"/>
              <a:t> de </a:t>
            </a:r>
            <a:r>
              <a:rPr lang="en-US" dirty="0" err="1"/>
              <a:t>descida</a:t>
            </a:r>
            <a:r>
              <a:rPr lang="en-US" dirty="0"/>
              <a:t> (1 </a:t>
            </a:r>
            <a:r>
              <a:rPr lang="en-US" dirty="0" err="1"/>
              <a:t>para</a:t>
            </a:r>
            <a:r>
              <a:rPr lang="en-US" dirty="0"/>
              <a:t> 0)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00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Principais</a:t>
            </a:r>
            <a:r>
              <a:rPr lang="en-US" b="1" dirty="0"/>
              <a:t>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49" y="1818430"/>
            <a:ext cx="8379414" cy="469283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Matemáticas</a:t>
            </a:r>
            <a:r>
              <a:rPr lang="en-US" b="1" dirty="0"/>
              <a:t> e de tempo</a:t>
            </a:r>
          </a:p>
          <a:p>
            <a:pPr lvl="1"/>
            <a:r>
              <a:rPr lang="en-US" b="1" dirty="0"/>
              <a:t>delay(t): </a:t>
            </a:r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tem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pausa</a:t>
            </a:r>
            <a:r>
              <a:rPr lang="en-US" dirty="0"/>
              <a:t> de t </a:t>
            </a:r>
            <a:r>
              <a:rPr lang="en-US" dirty="0" err="1"/>
              <a:t>milissegundos</a:t>
            </a:r>
            <a:r>
              <a:rPr lang="en-US" dirty="0"/>
              <a:t> (1000 </a:t>
            </a:r>
            <a:r>
              <a:rPr lang="en-US" dirty="0" err="1"/>
              <a:t>milissegundos</a:t>
            </a:r>
            <a:r>
              <a:rPr lang="en-US" dirty="0"/>
              <a:t> = 1 </a:t>
            </a:r>
            <a:r>
              <a:rPr lang="en-US" dirty="0" err="1"/>
              <a:t>segundo</a:t>
            </a:r>
            <a:r>
              <a:rPr lang="en-US" dirty="0"/>
              <a:t>)  </a:t>
            </a:r>
          </a:p>
          <a:p>
            <a:pPr lvl="1"/>
            <a:r>
              <a:rPr lang="en-US" b="1" dirty="0" err="1"/>
              <a:t>delayMicroseconds</a:t>
            </a:r>
            <a:r>
              <a:rPr lang="en-US" b="1" dirty="0"/>
              <a:t>(t): </a:t>
            </a:r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tem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pausa</a:t>
            </a:r>
            <a:r>
              <a:rPr lang="en-US" dirty="0"/>
              <a:t> de t </a:t>
            </a:r>
            <a:r>
              <a:rPr lang="en-US" dirty="0" err="1"/>
              <a:t>microssegundos</a:t>
            </a:r>
            <a:r>
              <a:rPr lang="en-US" dirty="0"/>
              <a:t> </a:t>
            </a:r>
          </a:p>
          <a:p>
            <a:pPr lvl="1"/>
            <a:r>
              <a:rPr lang="en-US" b="1" dirty="0" err="1"/>
              <a:t>millis</a:t>
            </a:r>
            <a:r>
              <a:rPr lang="en-US" b="1" dirty="0"/>
              <a:t>(): </a:t>
            </a:r>
            <a:r>
              <a:rPr lang="en-US" dirty="0" err="1"/>
              <a:t>Retorna</a:t>
            </a:r>
            <a:r>
              <a:rPr lang="en-US" dirty="0"/>
              <a:t> o tempo,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milissegundos</a:t>
            </a:r>
            <a:r>
              <a:rPr lang="en-US" dirty="0"/>
              <a:t>,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começou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  </a:t>
            </a:r>
          </a:p>
          <a:p>
            <a:pPr lvl="1"/>
            <a:r>
              <a:rPr lang="en-US" b="1" dirty="0" err="1"/>
              <a:t>randomSeed</a:t>
            </a:r>
            <a:r>
              <a:rPr lang="en-US" b="1" dirty="0"/>
              <a:t>(</a:t>
            </a:r>
            <a:r>
              <a:rPr lang="en-US" b="1" dirty="0" err="1"/>
              <a:t>referência</a:t>
            </a:r>
            <a:r>
              <a:rPr lang="en-US" b="1" dirty="0"/>
              <a:t>): </a:t>
            </a:r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aleatório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setup)  </a:t>
            </a:r>
          </a:p>
          <a:p>
            <a:pPr lvl="1"/>
            <a:r>
              <a:rPr lang="en-US" b="1" dirty="0"/>
              <a:t>random(</a:t>
            </a:r>
            <a:r>
              <a:rPr lang="en-US" b="1" dirty="0" err="1"/>
              <a:t>min,max</a:t>
            </a:r>
            <a:r>
              <a:rPr lang="en-US" b="1" dirty="0"/>
              <a:t>): </a:t>
            </a:r>
            <a:r>
              <a:rPr lang="en-US" dirty="0"/>
              <a:t>Gera um valor pseudo </a:t>
            </a:r>
            <a:r>
              <a:rPr lang="en-US" dirty="0" err="1"/>
              <a:t>aleatório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entre min e max (a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)  </a:t>
            </a:r>
          </a:p>
          <a:p>
            <a:pPr lvl="1"/>
            <a:r>
              <a:rPr lang="en-US" b="1" dirty="0"/>
              <a:t>abs(x): </a:t>
            </a:r>
            <a:r>
              <a:rPr lang="en-US" dirty="0" err="1"/>
              <a:t>Retorna</a:t>
            </a:r>
            <a:r>
              <a:rPr lang="en-US" dirty="0"/>
              <a:t> o </a:t>
            </a:r>
            <a:r>
              <a:rPr lang="en-US" dirty="0" err="1"/>
              <a:t>módulo</a:t>
            </a:r>
            <a:r>
              <a:rPr lang="en-US" dirty="0"/>
              <a:t> (valor </a:t>
            </a:r>
            <a:r>
              <a:rPr lang="en-US" dirty="0" err="1"/>
              <a:t>absoluto</a:t>
            </a:r>
            <a:r>
              <a:rPr lang="en-US" dirty="0"/>
              <a:t>) do </a:t>
            </a:r>
            <a:r>
              <a:rPr lang="en-US" dirty="0" err="1"/>
              <a:t>número</a:t>
            </a:r>
            <a:r>
              <a:rPr lang="en-US" dirty="0"/>
              <a:t> real </a:t>
            </a:r>
            <a:r>
              <a:rPr lang="en-US" dirty="0" err="1"/>
              <a:t>passado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parâmetro</a:t>
            </a:r>
            <a:r>
              <a:rPr lang="en-US" dirty="0"/>
              <a:t>  </a:t>
            </a:r>
          </a:p>
          <a:p>
            <a:pPr lvl="1"/>
            <a:r>
              <a:rPr lang="en-US" b="1" dirty="0"/>
              <a:t>map(valor,min1,max1,min1,max2): </a:t>
            </a:r>
            <a:r>
              <a:rPr lang="en-US" dirty="0" err="1"/>
              <a:t>Converte</a:t>
            </a:r>
            <a:r>
              <a:rPr lang="en-US" dirty="0"/>
              <a:t> um valor </a:t>
            </a:r>
            <a:r>
              <a:rPr lang="en-US" dirty="0" err="1"/>
              <a:t>inserido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faixa</a:t>
            </a:r>
            <a:r>
              <a:rPr lang="en-US" dirty="0"/>
              <a:t> de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um </a:t>
            </a:r>
            <a:r>
              <a:rPr lang="en-US" dirty="0" err="1"/>
              <a:t>proporcional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faixa</a:t>
            </a:r>
            <a:r>
              <a:rPr lang="en-US" dirty="0"/>
              <a:t> de </a:t>
            </a:r>
            <a:r>
              <a:rPr lang="en-US" dirty="0" err="1"/>
              <a:t>valores</a:t>
            </a:r>
            <a:r>
              <a:rPr lang="en-US" dirty="0"/>
              <a:t>. </a:t>
            </a:r>
            <a:r>
              <a:rPr lang="en-US" dirty="0" err="1"/>
              <a:t>Mudança</a:t>
            </a:r>
            <a:r>
              <a:rPr lang="en-US" dirty="0"/>
              <a:t> de range.  </a:t>
            </a:r>
          </a:p>
          <a:p>
            <a:pPr lvl="1"/>
            <a:r>
              <a:rPr lang="en-US" b="1" dirty="0"/>
              <a:t>sin(x): </a:t>
            </a:r>
            <a:r>
              <a:rPr lang="en-US" dirty="0" err="1"/>
              <a:t>Retorna</a:t>
            </a:r>
            <a:r>
              <a:rPr lang="en-US" dirty="0"/>
              <a:t> o </a:t>
            </a:r>
            <a:r>
              <a:rPr lang="en-US" dirty="0" err="1"/>
              <a:t>seno</a:t>
            </a:r>
            <a:r>
              <a:rPr lang="en-US" dirty="0"/>
              <a:t> de x(rad)</a:t>
            </a:r>
          </a:p>
        </p:txBody>
      </p:sp>
    </p:spTree>
    <p:extLst>
      <p:ext uri="{BB962C8B-B14F-4D97-AF65-F5344CB8AC3E}">
        <p14:creationId xmlns:p14="http://schemas.microsoft.com/office/powerpoint/2010/main" val="3970774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84574"/>
          </a:xfrm>
        </p:spPr>
        <p:txBody>
          <a:bodyPr>
            <a:normAutofit/>
          </a:bodyPr>
          <a:lstStyle/>
          <a:p>
            <a:r>
              <a:rPr lang="en-US" b="1" dirty="0" err="1"/>
              <a:t>Principais</a:t>
            </a:r>
            <a:r>
              <a:rPr lang="en-US" b="1" dirty="0"/>
              <a:t>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49" y="1818430"/>
            <a:ext cx="8379414" cy="4692837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Comunicação</a:t>
            </a:r>
            <a:r>
              <a:rPr lang="en-US" b="1" dirty="0"/>
              <a:t> Serial</a:t>
            </a:r>
          </a:p>
          <a:p>
            <a:pPr lvl="1"/>
            <a:r>
              <a:rPr lang="en-US" b="1" dirty="0" err="1"/>
              <a:t>Serial.begin</a:t>
            </a:r>
            <a:r>
              <a:rPr lang="en-US" b="1" dirty="0"/>
              <a:t>(TAXA) :</a:t>
            </a:r>
            <a:r>
              <a:rPr lang="en-US" dirty="0" err="1"/>
              <a:t>Habilita</a:t>
            </a:r>
            <a:r>
              <a:rPr lang="en-US" dirty="0"/>
              <a:t> a </a:t>
            </a:r>
            <a:r>
              <a:rPr lang="en-US" dirty="0" err="1"/>
              <a:t>porta</a:t>
            </a:r>
            <a:r>
              <a:rPr lang="en-US" dirty="0"/>
              <a:t> serial e </a:t>
            </a:r>
            <a:r>
              <a:rPr lang="en-US" dirty="0" err="1"/>
              <a:t>fixa</a:t>
            </a:r>
            <a:r>
              <a:rPr lang="en-US" dirty="0"/>
              <a:t> a taxa de </a:t>
            </a:r>
            <a:r>
              <a:rPr lang="en-US" dirty="0" err="1"/>
              <a:t>transmissão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setup)  </a:t>
            </a:r>
          </a:p>
          <a:p>
            <a:pPr lvl="1"/>
            <a:r>
              <a:rPr lang="en-US" b="1" dirty="0" err="1"/>
              <a:t>Serial.end</a:t>
            </a:r>
            <a:r>
              <a:rPr lang="en-US" b="1" dirty="0"/>
              <a:t>(): </a:t>
            </a:r>
            <a:r>
              <a:rPr lang="en-US" dirty="0" err="1"/>
              <a:t>Desabilita</a:t>
            </a:r>
            <a:r>
              <a:rPr lang="en-US" dirty="0"/>
              <a:t> a </a:t>
            </a:r>
            <a:r>
              <a:rPr lang="en-US" dirty="0" err="1"/>
              <a:t>porta</a:t>
            </a:r>
            <a:r>
              <a:rPr lang="en-US" dirty="0"/>
              <a:t> serial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dos </a:t>
            </a:r>
            <a:r>
              <a:rPr lang="en-US" dirty="0" err="1"/>
              <a:t>pinos</a:t>
            </a:r>
            <a:r>
              <a:rPr lang="en-US" dirty="0"/>
              <a:t> </a:t>
            </a:r>
            <a:r>
              <a:rPr lang="en-US" dirty="0" err="1"/>
              <a:t>digitais</a:t>
            </a:r>
            <a:r>
              <a:rPr lang="en-US" dirty="0"/>
              <a:t>  </a:t>
            </a:r>
          </a:p>
          <a:p>
            <a:pPr lvl="1"/>
            <a:r>
              <a:rPr lang="en-US" b="1" dirty="0" err="1"/>
              <a:t>Serial.flush</a:t>
            </a:r>
            <a:r>
              <a:rPr lang="en-US" b="1" dirty="0"/>
              <a:t>(): </a:t>
            </a:r>
            <a:r>
              <a:rPr lang="en-US" dirty="0" err="1"/>
              <a:t>Libera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serial, </a:t>
            </a:r>
            <a:r>
              <a:rPr lang="en-US" dirty="0" err="1"/>
              <a:t>deixando</a:t>
            </a:r>
            <a:r>
              <a:rPr lang="en-US" dirty="0"/>
              <a:t>-a </a:t>
            </a:r>
            <a:r>
              <a:rPr lang="en-US" dirty="0" err="1"/>
              <a:t>vazia</a:t>
            </a:r>
            <a:r>
              <a:rPr lang="en-US" dirty="0"/>
              <a:t> e </a:t>
            </a:r>
            <a:r>
              <a:rPr lang="en-US" dirty="0" err="1"/>
              <a:t>pronta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entradas</a:t>
            </a:r>
            <a:r>
              <a:rPr lang="en-US" dirty="0"/>
              <a:t> e </a:t>
            </a:r>
            <a:r>
              <a:rPr lang="en-US" dirty="0" err="1"/>
              <a:t>saídas</a:t>
            </a:r>
            <a:r>
              <a:rPr lang="en-US" dirty="0"/>
              <a:t>.  </a:t>
            </a:r>
          </a:p>
          <a:p>
            <a:pPr lvl="1"/>
            <a:r>
              <a:rPr lang="en-US" b="1" dirty="0" err="1"/>
              <a:t>Serial.available</a:t>
            </a:r>
            <a:r>
              <a:rPr lang="en-US" b="1" dirty="0"/>
              <a:t>(): </a:t>
            </a:r>
            <a:r>
              <a:rPr lang="en-US" dirty="0" err="1"/>
              <a:t>Retorna</a:t>
            </a:r>
            <a:r>
              <a:rPr lang="en-US" dirty="0"/>
              <a:t> o </a:t>
            </a:r>
            <a:r>
              <a:rPr lang="en-US" dirty="0" err="1"/>
              <a:t>número</a:t>
            </a:r>
            <a:r>
              <a:rPr lang="en-US" dirty="0"/>
              <a:t> de bytes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leitura</a:t>
            </a:r>
            <a:r>
              <a:rPr lang="en-US" dirty="0"/>
              <a:t> no buffer da </a:t>
            </a:r>
            <a:r>
              <a:rPr lang="en-US" dirty="0" err="1"/>
              <a:t>porta</a:t>
            </a:r>
            <a:r>
              <a:rPr lang="en-US" dirty="0"/>
              <a:t> serial.  </a:t>
            </a:r>
          </a:p>
          <a:p>
            <a:pPr lvl="1"/>
            <a:r>
              <a:rPr lang="en-US" b="1" dirty="0" err="1"/>
              <a:t>Serial.read</a:t>
            </a:r>
            <a:r>
              <a:rPr lang="en-US" b="1" dirty="0"/>
              <a:t>(): </a:t>
            </a:r>
            <a:r>
              <a:rPr lang="en-US" dirty="0" err="1"/>
              <a:t>Lê</a:t>
            </a:r>
            <a:r>
              <a:rPr lang="en-US" dirty="0"/>
              <a:t> o </a:t>
            </a:r>
            <a:r>
              <a:rPr lang="en-US" dirty="0" err="1"/>
              <a:t>primeiro</a:t>
            </a:r>
            <a:r>
              <a:rPr lang="en-US" dirty="0"/>
              <a:t> byte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no buffer da </a:t>
            </a:r>
            <a:r>
              <a:rPr lang="en-US" dirty="0" err="1"/>
              <a:t>porta</a:t>
            </a:r>
            <a:r>
              <a:rPr lang="en-US" dirty="0"/>
              <a:t> serial  </a:t>
            </a:r>
          </a:p>
          <a:p>
            <a:pPr lvl="1"/>
            <a:r>
              <a:rPr lang="en-US" b="1" dirty="0" err="1"/>
              <a:t>Serial.print</a:t>
            </a:r>
            <a:r>
              <a:rPr lang="en-US" b="1" dirty="0"/>
              <a:t>(‘valor’,</a:t>
            </a:r>
            <a:r>
              <a:rPr lang="en-US" b="1" dirty="0" err="1"/>
              <a:t>formato</a:t>
            </a:r>
            <a:r>
              <a:rPr lang="en-US" b="1" dirty="0"/>
              <a:t>): </a:t>
            </a:r>
            <a:r>
              <a:rPr lang="en-US" dirty="0" err="1"/>
              <a:t>Envia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porta</a:t>
            </a:r>
            <a:r>
              <a:rPr lang="en-US" dirty="0"/>
              <a:t> serial um </a:t>
            </a:r>
            <a:r>
              <a:rPr lang="en-US" dirty="0" err="1"/>
              <a:t>caractere</a:t>
            </a:r>
            <a:r>
              <a:rPr lang="en-US" dirty="0"/>
              <a:t> ASCII  </a:t>
            </a:r>
          </a:p>
          <a:p>
            <a:pPr lvl="1"/>
            <a:r>
              <a:rPr lang="en-US" b="1" dirty="0" err="1"/>
              <a:t>Serial.println</a:t>
            </a:r>
            <a:r>
              <a:rPr lang="en-US" b="1" dirty="0"/>
              <a:t>(‘valor’,</a:t>
            </a:r>
            <a:r>
              <a:rPr lang="en-US" b="1" dirty="0" err="1"/>
              <a:t>formato</a:t>
            </a:r>
            <a:r>
              <a:rPr lang="en-US" b="1" dirty="0"/>
              <a:t>):</a:t>
            </a:r>
            <a:r>
              <a:rPr lang="en-US" dirty="0"/>
              <a:t>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anterior, </a:t>
            </a:r>
            <a:r>
              <a:rPr lang="en-US" dirty="0" err="1"/>
              <a:t>porem</a:t>
            </a:r>
            <a:r>
              <a:rPr lang="en-US" dirty="0"/>
              <a:t> pula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691736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Estruturas</a:t>
            </a:r>
            <a:r>
              <a:rPr lang="en-US" b="1" dirty="0"/>
              <a:t> de </a:t>
            </a:r>
            <a:r>
              <a:rPr lang="en-US" b="1" dirty="0" err="1"/>
              <a:t>Controle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 err="1"/>
              <a:t>Estruturas</a:t>
            </a:r>
            <a:r>
              <a:rPr lang="en-US" b="1" dirty="0"/>
              <a:t> de </a:t>
            </a:r>
            <a:r>
              <a:rPr lang="en-US" b="1" dirty="0" err="1"/>
              <a:t>controle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alteram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. Com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repetir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90F94F-959A-EF49-A93F-F1F32D58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3905130"/>
            <a:ext cx="1422881" cy="193040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054B80D-829D-7A47-9263-3DE61DB5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14" y="3952961"/>
            <a:ext cx="1828007" cy="188257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DF57172-600C-9C4C-93DF-67DD98A6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05" y="3905130"/>
            <a:ext cx="1728689" cy="2052818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B88ADB5-ED58-6F45-BA82-588966CCE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678" y="3782716"/>
            <a:ext cx="2159476" cy="20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While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4626995" cy="4415451"/>
          </a:xfrm>
        </p:spPr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um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repetidas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/>
              <a:t> for </a:t>
            </a:r>
            <a:r>
              <a:rPr lang="en-US" dirty="0" err="1"/>
              <a:t>verdadeira</a:t>
            </a:r>
            <a:r>
              <a:rPr lang="en-US" dirty="0"/>
              <a:t>. </a:t>
            </a:r>
            <a:r>
              <a:rPr lang="en-US" i="1" dirty="0"/>
              <a:t>While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inglês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"</a:t>
            </a:r>
            <a:r>
              <a:rPr lang="en-US" dirty="0" err="1"/>
              <a:t>enquanto</a:t>
            </a:r>
            <a:r>
              <a:rPr lang="en-US" dirty="0"/>
              <a:t>”. </a:t>
            </a:r>
            <a:r>
              <a:rPr lang="en-US" dirty="0" err="1"/>
              <a:t>Ele</a:t>
            </a:r>
            <a:r>
              <a:rPr lang="en-US" dirty="0"/>
              <a:t> segue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42" y="1760446"/>
            <a:ext cx="3480257" cy="47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8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While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7" y="1949823"/>
            <a:ext cx="7910404" cy="4415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while(</a:t>
            </a:r>
            <a:r>
              <a:rPr lang="en-US" dirty="0" err="1"/>
              <a:t>condição</a:t>
            </a:r>
            <a:r>
              <a:rPr lang="en-US" dirty="0"/>
              <a:t>) { ... }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modificação</a:t>
            </a:r>
            <a:r>
              <a:rPr lang="en-US" dirty="0"/>
              <a:t> no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exemplificar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while </a:t>
            </a:r>
            <a:r>
              <a:rPr lang="en-US" dirty="0" err="1"/>
              <a:t>funciona</a:t>
            </a:r>
            <a:r>
              <a:rPr lang="en-US" dirty="0"/>
              <a:t>.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agora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LED </a:t>
            </a:r>
            <a:r>
              <a:rPr lang="en-US" dirty="0" err="1"/>
              <a:t>piscar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,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esperar</a:t>
            </a:r>
            <a:r>
              <a:rPr lang="en-US" dirty="0"/>
              <a:t>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 err="1"/>
              <a:t>segundos</a:t>
            </a:r>
            <a:r>
              <a:rPr lang="en-US" dirty="0"/>
              <a:t>, </a:t>
            </a:r>
            <a:r>
              <a:rPr lang="en-US" dirty="0" err="1"/>
              <a:t>piscar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e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diante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mudar</a:t>
            </a:r>
            <a:r>
              <a:rPr lang="en-US" dirty="0"/>
              <a:t> o </a:t>
            </a:r>
            <a:r>
              <a:rPr lang="en-US" dirty="0" err="1"/>
              <a:t>conteúdo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loop()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45" y="4517422"/>
            <a:ext cx="2514299" cy="120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9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O </a:t>
            </a:r>
            <a:r>
              <a:rPr lang="en-US" dirty="0"/>
              <a:t>q</a:t>
            </a:r>
            <a:r>
              <a:rPr lang="x-none" dirty="0"/>
              <a:t>ue é o Arduino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1521" y="1949823"/>
            <a:ext cx="7999860" cy="43132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 </a:t>
            </a:r>
            <a:r>
              <a:rPr lang="en-US" b="1" dirty="0" err="1"/>
              <a:t>Arduino</a:t>
            </a:r>
            <a:r>
              <a:rPr lang="en-US" dirty="0"/>
              <a:t> 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2005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grupo</a:t>
            </a:r>
            <a:r>
              <a:rPr lang="en-US" dirty="0"/>
              <a:t> de 5 </a:t>
            </a:r>
            <a:r>
              <a:rPr lang="en-US" dirty="0" err="1"/>
              <a:t>pesquisadores</a:t>
            </a:r>
            <a:r>
              <a:rPr lang="en-US" dirty="0"/>
              <a:t> : </a:t>
            </a:r>
          </a:p>
          <a:p>
            <a:pPr lvl="1"/>
            <a:r>
              <a:rPr lang="en-US" b="1" dirty="0"/>
              <a:t>Massimo </a:t>
            </a:r>
            <a:r>
              <a:rPr lang="en-US" b="1" dirty="0" err="1"/>
              <a:t>Banzi</a:t>
            </a:r>
            <a:r>
              <a:rPr lang="en-US" b="1" dirty="0"/>
              <a:t>, </a:t>
            </a:r>
          </a:p>
          <a:p>
            <a:pPr lvl="1"/>
            <a:r>
              <a:rPr lang="en-US" b="1" dirty="0"/>
              <a:t>David </a:t>
            </a:r>
            <a:r>
              <a:rPr lang="en-US" b="1" dirty="0" err="1"/>
              <a:t>Cuartielles</a:t>
            </a:r>
            <a:r>
              <a:rPr lang="en-US" b="1" dirty="0"/>
              <a:t>, </a:t>
            </a:r>
          </a:p>
          <a:p>
            <a:pPr lvl="1"/>
            <a:r>
              <a:rPr lang="en-US" b="1" dirty="0"/>
              <a:t>Tom </a:t>
            </a:r>
            <a:r>
              <a:rPr lang="en-US" b="1" dirty="0" err="1"/>
              <a:t>Igoe</a:t>
            </a:r>
            <a:r>
              <a:rPr lang="en-US" b="1" dirty="0"/>
              <a:t>, </a:t>
            </a:r>
          </a:p>
          <a:p>
            <a:pPr lvl="1"/>
            <a:r>
              <a:rPr lang="en-US" b="1" dirty="0" err="1"/>
              <a:t>Gianluc</a:t>
            </a:r>
            <a:r>
              <a:rPr lang="en-US" b="1" dirty="0"/>
              <a:t> Martino e </a:t>
            </a:r>
          </a:p>
          <a:p>
            <a:pPr lvl="1"/>
            <a:r>
              <a:rPr lang="en-US" b="1" dirty="0"/>
              <a:t>David </a:t>
            </a:r>
            <a:r>
              <a:rPr lang="en-US" b="1" dirty="0" err="1"/>
              <a:t>Mellis</a:t>
            </a:r>
            <a:r>
              <a:rPr lang="en-US" dirty="0"/>
              <a:t>. </a:t>
            </a:r>
          </a:p>
          <a:p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era </a:t>
            </a:r>
            <a:r>
              <a:rPr lang="en-US" dirty="0" err="1"/>
              <a:t>elaborar</a:t>
            </a:r>
            <a:r>
              <a:rPr lang="en-US" dirty="0"/>
              <a:t> um </a:t>
            </a:r>
            <a:r>
              <a:rPr lang="en-US" dirty="0" err="1"/>
              <a:t>dispositivo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fosse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tempo </a:t>
            </a:r>
            <a:r>
              <a:rPr lang="en-US" dirty="0" err="1"/>
              <a:t>barato</a:t>
            </a:r>
            <a:r>
              <a:rPr lang="en-US" dirty="0"/>
              <a:t>, </a:t>
            </a:r>
            <a:r>
              <a:rPr lang="en-US" dirty="0" err="1"/>
              <a:t>funcional</a:t>
            </a:r>
            <a:r>
              <a:rPr lang="en-US" dirty="0"/>
              <a:t> e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programar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dessa</a:t>
            </a:r>
            <a:r>
              <a:rPr lang="en-US" dirty="0"/>
              <a:t> forma </a:t>
            </a:r>
            <a:r>
              <a:rPr lang="en-US" dirty="0" err="1"/>
              <a:t>acessível</a:t>
            </a:r>
            <a:r>
              <a:rPr lang="en-US" dirty="0"/>
              <a:t> a </a:t>
            </a:r>
            <a:r>
              <a:rPr lang="en-US" dirty="0" err="1"/>
              <a:t>estudantes</a:t>
            </a:r>
            <a:r>
              <a:rPr lang="en-US" dirty="0"/>
              <a:t> e </a:t>
            </a:r>
            <a:r>
              <a:rPr lang="en-US" dirty="0" err="1"/>
              <a:t>projetistas</a:t>
            </a:r>
            <a:r>
              <a:rPr lang="en-US" dirty="0"/>
              <a:t> </a:t>
            </a:r>
            <a:r>
              <a:rPr lang="en-US" dirty="0" err="1"/>
              <a:t>amadores</a:t>
            </a:r>
            <a:r>
              <a:rPr lang="en-US" dirty="0"/>
              <a:t>. </a:t>
            </a:r>
            <a:r>
              <a:rPr lang="en-US" dirty="0" err="1"/>
              <a:t>Além</a:t>
            </a:r>
            <a:r>
              <a:rPr lang="en-US" dirty="0"/>
              <a:t> disso,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adotado</a:t>
            </a:r>
            <a:r>
              <a:rPr lang="en-US" dirty="0"/>
              <a:t> o </a:t>
            </a:r>
            <a:r>
              <a:rPr lang="en-US" dirty="0" err="1"/>
              <a:t>conceito</a:t>
            </a:r>
            <a:r>
              <a:rPr lang="en-US" dirty="0"/>
              <a:t> de hardware </a:t>
            </a:r>
            <a:r>
              <a:rPr lang="en-US" dirty="0" err="1"/>
              <a:t>livre</a:t>
            </a:r>
            <a:r>
              <a:rPr lang="en-US" dirty="0"/>
              <a:t>,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um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, </a:t>
            </a:r>
            <a:r>
              <a:rPr lang="en-US" dirty="0" err="1"/>
              <a:t>modificar</a:t>
            </a:r>
            <a:r>
              <a:rPr lang="en-US" dirty="0"/>
              <a:t>, </a:t>
            </a:r>
            <a:r>
              <a:rPr lang="en-US" dirty="0" err="1"/>
              <a:t>melhorar</a:t>
            </a:r>
            <a:r>
              <a:rPr lang="en-US" dirty="0"/>
              <a:t> e </a:t>
            </a:r>
            <a:r>
              <a:rPr lang="en-US" dirty="0" err="1"/>
              <a:t>personalizar</a:t>
            </a:r>
            <a:r>
              <a:rPr lang="en-US" dirty="0"/>
              <a:t> o </a:t>
            </a:r>
            <a:r>
              <a:rPr lang="en-US" dirty="0" err="1"/>
              <a:t>Arduino</a:t>
            </a:r>
            <a:r>
              <a:rPr lang="en-US" dirty="0"/>
              <a:t>, </a:t>
            </a:r>
            <a:r>
              <a:rPr lang="en-US" dirty="0" err="1"/>
              <a:t>partindo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 hardware </a:t>
            </a:r>
            <a:r>
              <a:rPr lang="en-US" dirty="0" err="1"/>
              <a:t>básico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70" y="2612881"/>
            <a:ext cx="2189981" cy="14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9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/>
          </a:bodyPr>
          <a:lstStyle/>
          <a:p>
            <a:r>
              <a:rPr lang="en-US" b="1" dirty="0"/>
              <a:t>Ex 2: </a:t>
            </a:r>
            <a:r>
              <a:rPr lang="en-US" b="1" dirty="0" err="1"/>
              <a:t>Comando</a:t>
            </a:r>
            <a:r>
              <a:rPr lang="en-US" b="1" dirty="0"/>
              <a:t> While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6327B37-3C85-6D43-8A30-7CA6CDB3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5" y="2478052"/>
            <a:ext cx="8396269" cy="30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15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28310"/>
          </a:xfrm>
        </p:spPr>
        <p:txBody>
          <a:bodyPr>
            <a:normAutofit/>
          </a:bodyPr>
          <a:lstStyle/>
          <a:p>
            <a:r>
              <a:rPr lang="en-US" b="1" dirty="0"/>
              <a:t> While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6" y="1949823"/>
            <a:ext cx="8175039" cy="441545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 err="1"/>
              <a:t>Veja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após</a:t>
            </a:r>
            <a:r>
              <a:rPr lang="en-US" sz="1800" dirty="0"/>
              <a:t> </a:t>
            </a:r>
            <a:r>
              <a:rPr lang="en-US" sz="1800" dirty="0" err="1"/>
              <a:t>executar</a:t>
            </a:r>
            <a:r>
              <a:rPr lang="en-US" sz="1800" dirty="0"/>
              <a:t> </a:t>
            </a:r>
            <a:r>
              <a:rPr lang="en-US" sz="1800" dirty="0" err="1"/>
              <a:t>todos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comandos</a:t>
            </a:r>
            <a:r>
              <a:rPr lang="en-US" sz="1800" dirty="0"/>
              <a:t> entre { e }, </a:t>
            </a:r>
            <a:r>
              <a:rPr lang="en-US" sz="1800" dirty="0" err="1"/>
              <a:t>sempre</a:t>
            </a:r>
            <a:r>
              <a:rPr lang="en-US" sz="1800" dirty="0"/>
              <a:t> </a:t>
            </a:r>
            <a:r>
              <a:rPr lang="en-US" sz="1800" dirty="0" err="1"/>
              <a:t>teremos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variável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o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vezes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o LED </a:t>
            </a:r>
            <a:r>
              <a:rPr lang="en-US" sz="1800" dirty="0" err="1"/>
              <a:t>piscou</a:t>
            </a:r>
            <a:r>
              <a:rPr lang="en-US" sz="1800" dirty="0"/>
              <a:t> </a:t>
            </a:r>
            <a:r>
              <a:rPr lang="en-US" sz="1800" dirty="0" err="1"/>
              <a:t>desde</a:t>
            </a:r>
            <a:r>
              <a:rPr lang="en-US" sz="1800" dirty="0"/>
              <a:t> o </a:t>
            </a:r>
            <a:r>
              <a:rPr lang="en-US" sz="1800" dirty="0" err="1"/>
              <a:t>início</a:t>
            </a:r>
            <a:r>
              <a:rPr lang="en-US" sz="1800" dirty="0"/>
              <a:t> da </a:t>
            </a:r>
            <a:r>
              <a:rPr lang="en-US" sz="1800" dirty="0" err="1"/>
              <a:t>função</a:t>
            </a:r>
            <a:r>
              <a:rPr lang="en-US" sz="1800" dirty="0"/>
              <a:t> loop(). </a:t>
            </a:r>
            <a:r>
              <a:rPr lang="en-US" sz="1800" dirty="0" err="1"/>
              <a:t>Vamos</a:t>
            </a:r>
            <a:r>
              <a:rPr lang="en-US" sz="1800" dirty="0"/>
              <a:t> </a:t>
            </a:r>
            <a:r>
              <a:rPr lang="en-US" sz="1800" dirty="0" err="1"/>
              <a:t>percorrer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 de </a:t>
            </a:r>
            <a:r>
              <a:rPr lang="en-US" sz="1800" dirty="0" err="1"/>
              <a:t>passos</a:t>
            </a:r>
            <a:r>
              <a:rPr lang="en-US" sz="1800" dirty="0"/>
              <a:t> </a:t>
            </a:r>
            <a:r>
              <a:rPr lang="en-US" sz="1800" dirty="0" err="1"/>
              <a:t>executada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vez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a </a:t>
            </a:r>
            <a:r>
              <a:rPr lang="en-US" sz="1800" dirty="0" err="1"/>
              <a:t>função</a:t>
            </a:r>
            <a:r>
              <a:rPr lang="en-US" sz="1800" dirty="0"/>
              <a:t> loop() </a:t>
            </a: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chamada</a:t>
            </a:r>
            <a:r>
              <a:rPr lang="en-US" sz="18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Atribuímos</a:t>
            </a:r>
            <a:r>
              <a:rPr lang="en-US" sz="1800" dirty="0"/>
              <a:t> 0 </a:t>
            </a:r>
            <a:r>
              <a:rPr lang="en-US" sz="1800" dirty="0" err="1"/>
              <a:t>à</a:t>
            </a:r>
            <a:r>
              <a:rPr lang="en-US" sz="1800" dirty="0"/>
              <a:t> </a:t>
            </a:r>
            <a:r>
              <a:rPr lang="en-US" sz="1800" dirty="0" err="1"/>
              <a:t>variável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: o LED </a:t>
            </a:r>
            <a:r>
              <a:rPr lang="en-US" sz="1800" dirty="0" err="1"/>
              <a:t>ainda</a:t>
            </a:r>
            <a:r>
              <a:rPr lang="en-US" sz="1800" dirty="0"/>
              <a:t>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piscou</a:t>
            </a:r>
            <a:r>
              <a:rPr lang="en-US" sz="1800" dirty="0"/>
              <a:t> </a:t>
            </a:r>
            <a:r>
              <a:rPr lang="en-US" sz="1800" dirty="0" err="1"/>
              <a:t>nenhuma</a:t>
            </a:r>
            <a:r>
              <a:rPr lang="en-US" sz="1800" dirty="0"/>
              <a:t> </a:t>
            </a:r>
            <a:r>
              <a:rPr lang="en-US" sz="1800" dirty="0" err="1"/>
              <a:t>vez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Comparamos</a:t>
            </a:r>
            <a:r>
              <a:rPr lang="en-US" sz="1800" dirty="0"/>
              <a:t> se </a:t>
            </a:r>
            <a:r>
              <a:rPr lang="en-US" sz="1800" dirty="0" err="1"/>
              <a:t>i</a:t>
            </a:r>
            <a:r>
              <a:rPr lang="en-US" sz="1800" dirty="0"/>
              <a:t> &lt; 3: </a:t>
            </a:r>
            <a:r>
              <a:rPr lang="en-US" sz="1800" dirty="0" err="1"/>
              <a:t>como</a:t>
            </a:r>
            <a:r>
              <a:rPr lang="en-US" sz="1800" dirty="0"/>
              <a:t> 0 </a:t>
            </a: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menor</a:t>
            </a:r>
            <a:r>
              <a:rPr lang="en-US" sz="1800" dirty="0"/>
              <a:t> do </a:t>
            </a:r>
            <a:r>
              <a:rPr lang="en-US" sz="1800" dirty="0" err="1"/>
              <a:t>que</a:t>
            </a:r>
            <a:r>
              <a:rPr lang="en-US" sz="1800" dirty="0"/>
              <a:t> 3, </a:t>
            </a:r>
            <a:r>
              <a:rPr lang="en-US" sz="1800" dirty="0" err="1"/>
              <a:t>executamos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comandos</a:t>
            </a:r>
            <a:r>
              <a:rPr lang="en-US" sz="1800" dirty="0"/>
              <a:t> entre { e }:</a:t>
            </a:r>
          </a:p>
          <a:p>
            <a:pPr lvl="1">
              <a:lnSpc>
                <a:spcPct val="80000"/>
              </a:lnSpc>
            </a:pPr>
            <a:r>
              <a:rPr lang="en-US" sz="1800" dirty="0" err="1"/>
              <a:t>Executamos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comandos</a:t>
            </a:r>
            <a:r>
              <a:rPr lang="en-US" sz="1800" dirty="0"/>
              <a:t> </a:t>
            </a:r>
            <a:r>
              <a:rPr lang="en-US" sz="1800" dirty="0" err="1"/>
              <a:t>para</a:t>
            </a:r>
            <a:r>
              <a:rPr lang="en-US" sz="1800" dirty="0"/>
              <a:t> </a:t>
            </a:r>
            <a:r>
              <a:rPr lang="en-US" sz="1800" dirty="0" err="1"/>
              <a:t>acender</a:t>
            </a:r>
            <a:r>
              <a:rPr lang="en-US" sz="1800" dirty="0"/>
              <a:t> e </a:t>
            </a:r>
            <a:r>
              <a:rPr lang="en-US" sz="1800" dirty="0" err="1"/>
              <a:t>apagar</a:t>
            </a:r>
            <a:r>
              <a:rPr lang="en-US" sz="1800" dirty="0"/>
              <a:t> o LED.</a:t>
            </a:r>
          </a:p>
          <a:p>
            <a:pPr lvl="1">
              <a:lnSpc>
                <a:spcPct val="80000"/>
              </a:lnSpc>
            </a:pPr>
            <a:r>
              <a:rPr lang="en-US" sz="1800" dirty="0" err="1"/>
              <a:t>Somamos</a:t>
            </a:r>
            <a:r>
              <a:rPr lang="en-US" sz="1800" dirty="0"/>
              <a:t> 1 </a:t>
            </a:r>
            <a:r>
              <a:rPr lang="en-US" sz="1800" dirty="0" err="1"/>
              <a:t>à</a:t>
            </a:r>
            <a:r>
              <a:rPr lang="en-US" sz="1800" dirty="0"/>
              <a:t> </a:t>
            </a:r>
            <a:r>
              <a:rPr lang="en-US" sz="1800" dirty="0" err="1"/>
              <a:t>variável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tornando</a:t>
            </a:r>
            <a:r>
              <a:rPr lang="en-US" sz="1800" dirty="0"/>
              <a:t>-a 1: </a:t>
            </a:r>
            <a:r>
              <a:rPr lang="en-US" sz="1800" dirty="0" err="1"/>
              <a:t>sabemos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o LED </a:t>
            </a:r>
            <a:r>
              <a:rPr lang="en-US" sz="1800" dirty="0" err="1"/>
              <a:t>piscou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vez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Voltamos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início</a:t>
            </a:r>
            <a:r>
              <a:rPr lang="en-US" sz="1800" dirty="0"/>
              <a:t> do while e </a:t>
            </a:r>
            <a:r>
              <a:rPr lang="en-US" sz="1800" dirty="0" err="1"/>
              <a:t>comparamos</a:t>
            </a:r>
            <a:r>
              <a:rPr lang="en-US" sz="1800" dirty="0"/>
              <a:t> se </a:t>
            </a:r>
            <a:r>
              <a:rPr lang="en-US" sz="1800" dirty="0" err="1"/>
              <a:t>i</a:t>
            </a:r>
            <a:r>
              <a:rPr lang="en-US" sz="1800" dirty="0"/>
              <a:t> &lt; 3: </a:t>
            </a:r>
            <a:r>
              <a:rPr lang="en-US" sz="1800" dirty="0" err="1"/>
              <a:t>como</a:t>
            </a:r>
            <a:r>
              <a:rPr lang="en-US" sz="1800" dirty="0"/>
              <a:t> 1 </a:t>
            </a: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menor</a:t>
            </a:r>
            <a:r>
              <a:rPr lang="en-US" sz="1800" dirty="0"/>
              <a:t> do </a:t>
            </a:r>
            <a:r>
              <a:rPr lang="en-US" sz="1800" dirty="0" err="1"/>
              <a:t>que</a:t>
            </a:r>
            <a:r>
              <a:rPr lang="en-US" sz="1800" dirty="0"/>
              <a:t> 3, </a:t>
            </a:r>
            <a:r>
              <a:rPr lang="en-US" sz="1800" dirty="0" err="1"/>
              <a:t>executamos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comandos</a:t>
            </a:r>
            <a:r>
              <a:rPr lang="en-US" sz="1800" dirty="0"/>
              <a:t> entre { e } </a:t>
            </a:r>
            <a:r>
              <a:rPr lang="en-US" sz="1800" dirty="0" err="1"/>
              <a:t>novamente</a:t>
            </a:r>
            <a:r>
              <a:rPr lang="en-US" sz="18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1800" dirty="0" err="1"/>
              <a:t>Executamos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comandos</a:t>
            </a:r>
            <a:r>
              <a:rPr lang="en-US" sz="1800" dirty="0"/>
              <a:t> </a:t>
            </a:r>
            <a:r>
              <a:rPr lang="en-US" sz="1800" dirty="0" err="1"/>
              <a:t>para</a:t>
            </a:r>
            <a:r>
              <a:rPr lang="en-US" sz="1800" dirty="0"/>
              <a:t> </a:t>
            </a:r>
            <a:r>
              <a:rPr lang="en-US" sz="1800" dirty="0" err="1"/>
              <a:t>acender</a:t>
            </a:r>
            <a:r>
              <a:rPr lang="en-US" sz="1800" dirty="0"/>
              <a:t> e </a:t>
            </a:r>
            <a:r>
              <a:rPr lang="en-US" sz="1800" dirty="0" err="1"/>
              <a:t>apagar</a:t>
            </a:r>
            <a:r>
              <a:rPr lang="en-US" sz="1800" dirty="0"/>
              <a:t> o LED.</a:t>
            </a:r>
          </a:p>
          <a:p>
            <a:pPr lvl="1">
              <a:lnSpc>
                <a:spcPct val="80000"/>
              </a:lnSpc>
            </a:pPr>
            <a:r>
              <a:rPr lang="en-US" sz="1800" dirty="0" err="1"/>
              <a:t>Somamos</a:t>
            </a:r>
            <a:r>
              <a:rPr lang="en-US" sz="1800" dirty="0"/>
              <a:t> 1 </a:t>
            </a:r>
            <a:r>
              <a:rPr lang="en-US" sz="1800" dirty="0" err="1"/>
              <a:t>à</a:t>
            </a:r>
            <a:r>
              <a:rPr lang="en-US" sz="1800" dirty="0"/>
              <a:t> </a:t>
            </a:r>
            <a:r>
              <a:rPr lang="en-US" sz="1800" dirty="0" err="1"/>
              <a:t>variável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tornando</a:t>
            </a:r>
            <a:r>
              <a:rPr lang="en-US" sz="1800" dirty="0"/>
              <a:t>-a 2: </a:t>
            </a:r>
            <a:r>
              <a:rPr lang="en-US" sz="1800" dirty="0" err="1"/>
              <a:t>sabemos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o LED </a:t>
            </a:r>
            <a:r>
              <a:rPr lang="en-US" sz="1800" dirty="0" err="1"/>
              <a:t>piscou</a:t>
            </a:r>
            <a:r>
              <a:rPr lang="en-US" sz="1800" dirty="0"/>
              <a:t> </a:t>
            </a:r>
            <a:r>
              <a:rPr lang="en-US" sz="1800" dirty="0" err="1"/>
              <a:t>duas</a:t>
            </a:r>
            <a:r>
              <a:rPr lang="en-US" sz="1800" dirty="0"/>
              <a:t> </a:t>
            </a:r>
            <a:r>
              <a:rPr lang="en-US" sz="1800" dirty="0" err="1"/>
              <a:t>vezes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674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28310"/>
          </a:xfrm>
        </p:spPr>
        <p:txBody>
          <a:bodyPr>
            <a:normAutofit/>
          </a:bodyPr>
          <a:lstStyle/>
          <a:p>
            <a:r>
              <a:rPr lang="en-US" b="1" dirty="0"/>
              <a:t> While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546" y="1949823"/>
            <a:ext cx="8175039" cy="441545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 err="1"/>
              <a:t>Voltamos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início</a:t>
            </a:r>
            <a:r>
              <a:rPr lang="en-US" sz="2000" dirty="0"/>
              <a:t> do while e </a:t>
            </a:r>
            <a:r>
              <a:rPr lang="en-US" sz="2000" dirty="0" err="1"/>
              <a:t>comparamos</a:t>
            </a:r>
            <a:r>
              <a:rPr lang="en-US" sz="2000" dirty="0"/>
              <a:t> se </a:t>
            </a:r>
            <a:r>
              <a:rPr lang="en-US" sz="2000" dirty="0" err="1"/>
              <a:t>i</a:t>
            </a:r>
            <a:r>
              <a:rPr lang="en-US" sz="2000" dirty="0"/>
              <a:t> &lt; 3: </a:t>
            </a:r>
            <a:r>
              <a:rPr lang="en-US" sz="2000" dirty="0" err="1"/>
              <a:t>como</a:t>
            </a:r>
            <a:r>
              <a:rPr lang="en-US" sz="2000" dirty="0"/>
              <a:t> 2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menor</a:t>
            </a:r>
            <a:r>
              <a:rPr lang="en-US" sz="2000" dirty="0"/>
              <a:t> do </a:t>
            </a:r>
            <a:r>
              <a:rPr lang="en-US" sz="2000" dirty="0" err="1"/>
              <a:t>que</a:t>
            </a:r>
            <a:r>
              <a:rPr lang="en-US" sz="2000" dirty="0"/>
              <a:t> 3, </a:t>
            </a:r>
            <a:r>
              <a:rPr lang="en-US" sz="2000" dirty="0" err="1"/>
              <a:t>executamos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comandos</a:t>
            </a:r>
            <a:r>
              <a:rPr lang="en-US" sz="2000" dirty="0"/>
              <a:t> entre { e } </a:t>
            </a:r>
            <a:r>
              <a:rPr lang="en-US" sz="2000" dirty="0" err="1"/>
              <a:t>novamente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Executamos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acender</a:t>
            </a:r>
            <a:r>
              <a:rPr lang="en-US" dirty="0"/>
              <a:t> e </a:t>
            </a:r>
            <a:r>
              <a:rPr lang="en-US" dirty="0" err="1"/>
              <a:t>apagar</a:t>
            </a:r>
            <a:r>
              <a:rPr lang="en-US" dirty="0"/>
              <a:t> o LED.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Somamos</a:t>
            </a:r>
            <a:r>
              <a:rPr lang="en-US" dirty="0"/>
              <a:t> 1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tornando</a:t>
            </a:r>
            <a:r>
              <a:rPr lang="en-US" dirty="0"/>
              <a:t>-a 3: </a:t>
            </a:r>
            <a:r>
              <a:rPr lang="en-US" dirty="0" err="1"/>
              <a:t>sabemos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LED </a:t>
            </a:r>
            <a:r>
              <a:rPr lang="en-US" dirty="0" err="1"/>
              <a:t>piscou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000" dirty="0" err="1"/>
              <a:t>Voltamos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início</a:t>
            </a:r>
            <a:r>
              <a:rPr lang="en-US" sz="2000" dirty="0"/>
              <a:t> do while e </a:t>
            </a:r>
            <a:r>
              <a:rPr lang="en-US" sz="2000" dirty="0" err="1"/>
              <a:t>comparamos</a:t>
            </a:r>
            <a:r>
              <a:rPr lang="en-US" sz="2000" dirty="0"/>
              <a:t> se </a:t>
            </a:r>
            <a:r>
              <a:rPr lang="en-US" sz="2000" dirty="0" err="1"/>
              <a:t>i</a:t>
            </a:r>
            <a:r>
              <a:rPr lang="en-US" sz="2000" dirty="0"/>
              <a:t> &lt; 3: </a:t>
            </a:r>
            <a:r>
              <a:rPr lang="en-US" sz="2000" dirty="0" err="1"/>
              <a:t>como</a:t>
            </a:r>
            <a:r>
              <a:rPr lang="en-US" sz="2000" dirty="0"/>
              <a:t> 3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menor</a:t>
            </a:r>
            <a:r>
              <a:rPr lang="en-US" sz="2000" dirty="0"/>
              <a:t> do </a:t>
            </a:r>
            <a:r>
              <a:rPr lang="en-US" sz="2000" dirty="0" err="1"/>
              <a:t>que</a:t>
            </a:r>
            <a:r>
              <a:rPr lang="en-US" sz="2000" dirty="0"/>
              <a:t> 3,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executamos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comandos</a:t>
            </a:r>
            <a:r>
              <a:rPr lang="en-US" sz="2000" dirty="0"/>
              <a:t> entre { e } e </a:t>
            </a:r>
            <a:r>
              <a:rPr lang="en-US" sz="2000" dirty="0" err="1"/>
              <a:t>prosseguimos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próxima</a:t>
            </a:r>
            <a:r>
              <a:rPr lang="en-US" sz="2000" dirty="0"/>
              <a:t> </a:t>
            </a:r>
            <a:r>
              <a:rPr lang="en-US" sz="2000" dirty="0" err="1"/>
              <a:t>instrução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000" dirty="0" err="1"/>
              <a:t>Esperamos</a:t>
            </a:r>
            <a:r>
              <a:rPr lang="en-US" sz="2000" dirty="0"/>
              <a:t> </a:t>
            </a:r>
            <a:r>
              <a:rPr lang="en-US" sz="2000" dirty="0" err="1"/>
              <a:t>cinco</a:t>
            </a:r>
            <a:r>
              <a:rPr lang="en-US" sz="2000" dirty="0"/>
              <a:t> </a:t>
            </a:r>
            <a:r>
              <a:rPr lang="en-US" sz="2000" dirty="0" err="1"/>
              <a:t>segundos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da </a:t>
            </a:r>
            <a:r>
              <a:rPr lang="en-US" sz="2000" dirty="0" err="1"/>
              <a:t>chamada</a:t>
            </a:r>
            <a:r>
              <a:rPr lang="en-US" sz="2000" dirty="0"/>
              <a:t> delay(5000).</a:t>
            </a:r>
          </a:p>
          <a:p>
            <a:pPr>
              <a:lnSpc>
                <a:spcPct val="80000"/>
              </a:lnSpc>
            </a:pPr>
            <a:r>
              <a:rPr lang="en-US" sz="2000" dirty="0" err="1"/>
              <a:t>Após</a:t>
            </a:r>
            <a:r>
              <a:rPr lang="en-US" sz="2000" dirty="0"/>
              <a:t> </a:t>
            </a:r>
            <a:r>
              <a:rPr lang="en-US" sz="2000" dirty="0" err="1"/>
              <a:t>esses</a:t>
            </a:r>
            <a:r>
              <a:rPr lang="en-US" sz="2000" dirty="0"/>
              <a:t> </a:t>
            </a:r>
            <a:r>
              <a:rPr lang="en-US" sz="2000" dirty="0" err="1"/>
              <a:t>passos</a:t>
            </a:r>
            <a:r>
              <a:rPr lang="en-US" sz="2000" dirty="0"/>
              <a:t>, </a:t>
            </a:r>
            <a:r>
              <a:rPr lang="en-US" sz="2000" dirty="0" err="1"/>
              <a:t>chegamos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final da </a:t>
            </a:r>
            <a:r>
              <a:rPr lang="en-US" sz="2000" dirty="0" err="1"/>
              <a:t>função</a:t>
            </a:r>
            <a:r>
              <a:rPr lang="en-US" sz="2000" dirty="0"/>
              <a:t> loop(), e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já</a:t>
            </a:r>
            <a:r>
              <a:rPr lang="en-US" sz="2000" dirty="0"/>
              <a:t> </a:t>
            </a:r>
            <a:r>
              <a:rPr lang="en-US" sz="2000" dirty="0" err="1"/>
              <a:t>sabemos</a:t>
            </a:r>
            <a:r>
              <a:rPr lang="en-US" sz="2000" dirty="0"/>
              <a:t>, </a:t>
            </a:r>
            <a:r>
              <a:rPr lang="en-US" sz="2000" dirty="0" err="1"/>
              <a:t>ela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chamada</a:t>
            </a:r>
            <a:r>
              <a:rPr lang="en-US" sz="2000" dirty="0"/>
              <a:t> </a:t>
            </a:r>
            <a:r>
              <a:rPr lang="en-US" sz="2000" dirty="0" err="1"/>
              <a:t>novamente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 do </a:t>
            </a:r>
            <a:r>
              <a:rPr lang="en-US" sz="2000" dirty="0" err="1"/>
              <a:t>Arduino</a:t>
            </a:r>
            <a:r>
              <a:rPr lang="en-US" sz="2000" dirty="0"/>
              <a:t>. </a:t>
            </a:r>
            <a:r>
              <a:rPr lang="en-US" sz="2000" dirty="0" err="1"/>
              <a:t>Isso</a:t>
            </a:r>
            <a:r>
              <a:rPr lang="en-US" sz="2000" dirty="0"/>
              <a:t> </a:t>
            </a:r>
            <a:r>
              <a:rPr lang="en-US" sz="2000" dirty="0" err="1"/>
              <a:t>reinicia</a:t>
            </a:r>
            <a:r>
              <a:rPr lang="en-US" sz="2000" dirty="0"/>
              <a:t> o </a:t>
            </a:r>
            <a:r>
              <a:rPr lang="en-US" sz="2000" dirty="0" err="1"/>
              <a:t>ciclo</a:t>
            </a:r>
            <a:r>
              <a:rPr lang="en-US" sz="2000" dirty="0"/>
              <a:t>, </a:t>
            </a:r>
            <a:r>
              <a:rPr lang="en-US" sz="2000" dirty="0" err="1"/>
              <a:t>executando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passos</a:t>
            </a:r>
            <a:r>
              <a:rPr lang="en-US" sz="2000" dirty="0"/>
              <a:t> </a:t>
            </a:r>
            <a:r>
              <a:rPr lang="en-US" sz="2000" dirty="0" err="1"/>
              <a:t>acima</a:t>
            </a:r>
            <a:r>
              <a:rPr lang="en-US" sz="2000" dirty="0"/>
              <a:t> </a:t>
            </a:r>
            <a:r>
              <a:rPr lang="en-US" sz="2000" dirty="0" err="1"/>
              <a:t>indefinidamente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06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92726"/>
            <a:ext cx="7583488" cy="828310"/>
          </a:xfrm>
        </p:spPr>
        <p:txBody>
          <a:bodyPr>
            <a:normAutofit/>
          </a:bodyPr>
          <a:lstStyle/>
          <a:p>
            <a:r>
              <a:rPr lang="en-US" b="1" dirty="0"/>
              <a:t> Ex 3 :</a:t>
            </a:r>
            <a:r>
              <a:rPr lang="en-US" b="1" dirty="0" err="1"/>
              <a:t>Estrutura</a:t>
            </a:r>
            <a:r>
              <a:rPr lang="en-US" b="1" dirty="0"/>
              <a:t> While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7DE408-D52C-2A48-B1AF-6A5983A2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88" y="1742332"/>
            <a:ext cx="3989663" cy="481983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A3F980-79BE-4E43-BEED-5AF2EABE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47" y="1949823"/>
            <a:ext cx="3620690" cy="441545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 err="1"/>
              <a:t>Montar</a:t>
            </a:r>
            <a:r>
              <a:rPr lang="en-US" sz="2000" dirty="0"/>
              <a:t> um sketch que </a:t>
            </a:r>
            <a:r>
              <a:rPr lang="en-US" sz="2000" dirty="0" err="1"/>
              <a:t>faça</a:t>
            </a:r>
            <a:r>
              <a:rPr lang="en-US" sz="20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Um led , </a:t>
            </a:r>
            <a:r>
              <a:rPr lang="en-US" sz="2000" dirty="0" err="1"/>
              <a:t>colocado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porta 10, </a:t>
            </a:r>
            <a:r>
              <a:rPr lang="en-US" sz="2000" dirty="0" err="1"/>
              <a:t>pisque</a:t>
            </a:r>
            <a:r>
              <a:rPr lang="en-US" sz="2000" dirty="0"/>
              <a:t> 0,1s por 3 </a:t>
            </a:r>
            <a:r>
              <a:rPr lang="en-US" sz="2000" dirty="0" err="1"/>
              <a:t>vezes</a:t>
            </a:r>
            <a:r>
              <a:rPr lang="en-US" sz="2000" dirty="0"/>
              <a:t>, </a:t>
            </a:r>
            <a:r>
              <a:rPr lang="en-US" sz="2000" dirty="0" err="1"/>
              <a:t>apague</a:t>
            </a:r>
            <a:r>
              <a:rPr lang="en-US" sz="2000" dirty="0"/>
              <a:t> por 1,5 seg </a:t>
            </a:r>
            <a:r>
              <a:rPr lang="en-US" sz="2000" dirty="0" err="1"/>
              <a:t>indefinidamente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000" dirty="0" err="1"/>
              <a:t>Os</a:t>
            </a:r>
            <a:r>
              <a:rPr lang="en-US" sz="2000" dirty="0"/>
              <a:t> tempos, </a:t>
            </a:r>
            <a:r>
              <a:rPr lang="en-US" sz="2000" dirty="0" err="1"/>
              <a:t>números</a:t>
            </a:r>
            <a:r>
              <a:rPr lang="en-US" sz="2000" dirty="0"/>
              <a:t> de </a:t>
            </a:r>
            <a:r>
              <a:rPr lang="en-US" sz="2000" dirty="0" err="1"/>
              <a:t>piscadas</a:t>
            </a:r>
            <a:r>
              <a:rPr lang="en-US" sz="2000" dirty="0"/>
              <a:t> e </a:t>
            </a:r>
            <a:r>
              <a:rPr lang="en-US" sz="2000" dirty="0" err="1"/>
              <a:t>portas</a:t>
            </a:r>
            <a:r>
              <a:rPr lang="en-US" sz="2000" dirty="0"/>
              <a:t> de </a:t>
            </a:r>
            <a:r>
              <a:rPr lang="en-US" sz="2000" dirty="0" err="1"/>
              <a:t>saída</a:t>
            </a:r>
            <a:r>
              <a:rPr lang="en-US" sz="2000" dirty="0"/>
              <a:t> </a:t>
            </a:r>
            <a:r>
              <a:rPr lang="en-US" sz="2000" dirty="0" err="1"/>
              <a:t>sejam</a:t>
            </a:r>
            <a:r>
              <a:rPr lang="en-US" sz="2000" dirty="0"/>
              <a:t> </a:t>
            </a:r>
            <a:r>
              <a:rPr lang="en-US" sz="2000" dirty="0" err="1"/>
              <a:t>variáveis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000" dirty="0" err="1"/>
              <a:t>Mude</a:t>
            </a:r>
            <a:r>
              <a:rPr lang="en-US" sz="2000" dirty="0"/>
              <a:t> as </a:t>
            </a:r>
            <a:r>
              <a:rPr lang="en-US" sz="2000" dirty="0" err="1"/>
              <a:t>variáveis</a:t>
            </a:r>
            <a:r>
              <a:rPr lang="en-US" sz="2000" dirty="0"/>
              <a:t> e rode </a:t>
            </a:r>
            <a:r>
              <a:rPr lang="en-US" sz="2000" dirty="0" err="1"/>
              <a:t>novamente</a:t>
            </a:r>
            <a:r>
              <a:rPr lang="en-US" sz="2000" dirty="0"/>
              <a:t> o sketch.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379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O </a:t>
            </a:r>
            <a:r>
              <a:rPr lang="en-US" dirty="0"/>
              <a:t>q</a:t>
            </a:r>
            <a:r>
              <a:rPr lang="x-none" dirty="0"/>
              <a:t>ue é o Arduino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1521" y="1949823"/>
            <a:ext cx="6543926" cy="4313257"/>
          </a:xfrm>
        </p:spPr>
        <p:txBody>
          <a:bodyPr>
            <a:normAutofit/>
          </a:bodyPr>
          <a:lstStyle/>
          <a:p>
            <a:r>
              <a:rPr lang="en-US" sz="2800" b="1" dirty="0"/>
              <a:t>Arduino</a:t>
            </a:r>
            <a:r>
              <a:rPr lang="en-US" sz="2800" dirty="0"/>
              <a:t> </a:t>
            </a:r>
            <a:r>
              <a:rPr lang="en-US" sz="2800" dirty="0" err="1"/>
              <a:t>é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plataforma</a:t>
            </a:r>
            <a:r>
              <a:rPr lang="en-US" sz="2800" dirty="0"/>
              <a:t> open-source de </a:t>
            </a:r>
            <a:r>
              <a:rPr lang="en-US" sz="2800" dirty="0" err="1"/>
              <a:t>prototipagem</a:t>
            </a:r>
            <a:r>
              <a:rPr lang="en-US" sz="2800" dirty="0"/>
              <a:t> </a:t>
            </a:r>
            <a:r>
              <a:rPr lang="en-US" sz="2800" dirty="0" err="1"/>
              <a:t>eletrônica</a:t>
            </a:r>
            <a:r>
              <a:rPr lang="en-US" sz="2800" dirty="0"/>
              <a:t> com hardware e software </a:t>
            </a:r>
            <a:r>
              <a:rPr lang="en-US" sz="2800" dirty="0" err="1"/>
              <a:t>flexíveis</a:t>
            </a:r>
            <a:r>
              <a:rPr lang="en-US" sz="2800" dirty="0"/>
              <a:t> e </a:t>
            </a:r>
            <a:r>
              <a:rPr lang="en-US" sz="2800" dirty="0" err="1"/>
              <a:t>fáceis</a:t>
            </a:r>
            <a:r>
              <a:rPr lang="en-US" sz="2800" dirty="0"/>
              <a:t> de </a:t>
            </a:r>
            <a:r>
              <a:rPr lang="en-US" sz="2800" dirty="0" err="1"/>
              <a:t>usar</a:t>
            </a:r>
            <a:r>
              <a:rPr lang="en-US" sz="2800" dirty="0"/>
              <a:t>, </a:t>
            </a:r>
            <a:r>
              <a:rPr lang="en-US" sz="2800" dirty="0" err="1"/>
              <a:t>destinado</a:t>
            </a:r>
            <a:r>
              <a:rPr lang="en-US" sz="2800" dirty="0"/>
              <a:t> a </a:t>
            </a:r>
            <a:r>
              <a:rPr lang="en-US" sz="2800" dirty="0" err="1"/>
              <a:t>artistas</a:t>
            </a:r>
            <a:r>
              <a:rPr lang="en-US" sz="2800" dirty="0"/>
              <a:t>, designers, </a:t>
            </a:r>
            <a:r>
              <a:rPr lang="en-US" sz="2800" dirty="0" err="1"/>
              <a:t>hobbistas</a:t>
            </a:r>
            <a:r>
              <a:rPr lang="en-US" sz="2800" dirty="0"/>
              <a:t> e </a:t>
            </a:r>
            <a:r>
              <a:rPr lang="en-US" sz="2800" dirty="0" err="1"/>
              <a:t>qualquer</a:t>
            </a:r>
            <a:r>
              <a:rPr lang="en-US" sz="2800" dirty="0"/>
              <a:t> </a:t>
            </a:r>
            <a:r>
              <a:rPr lang="en-US" sz="2800" dirty="0" err="1"/>
              <a:t>pessoa</a:t>
            </a:r>
            <a:r>
              <a:rPr lang="en-US" sz="2800" dirty="0"/>
              <a:t> </a:t>
            </a:r>
            <a:r>
              <a:rPr lang="en-US" sz="2800" dirty="0" err="1"/>
              <a:t>interessada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criar</a:t>
            </a:r>
            <a:r>
              <a:rPr lang="en-US" sz="2800" dirty="0"/>
              <a:t>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ambientes</a:t>
            </a:r>
            <a:r>
              <a:rPr lang="en-US" sz="2800" dirty="0"/>
              <a:t> </a:t>
            </a:r>
            <a:r>
              <a:rPr lang="en-US" sz="2800" dirty="0" err="1"/>
              <a:t>interativos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62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56424"/>
            <a:ext cx="7583488" cy="81371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err="1"/>
              <a:t>Eletrônica</a:t>
            </a:r>
            <a:r>
              <a:rPr lang="en-US" b="1" dirty="0"/>
              <a:t> com o </a:t>
            </a:r>
            <a:r>
              <a:rPr lang="en-US" b="1" dirty="0" err="1"/>
              <a:t>Arduino</a:t>
            </a:r>
            <a:br>
              <a:rPr lang="en-US" b="1" dirty="0"/>
            </a:br>
            <a:r>
              <a:rPr lang="en-US" dirty="0" err="1"/>
              <a:t>Arduino</a:t>
            </a:r>
            <a:r>
              <a:rPr lang="en-US" dirty="0"/>
              <a:t> e </a:t>
            </a:r>
            <a:r>
              <a:rPr lang="pt-BR" dirty="0"/>
              <a:t>Cabo de conexão USB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91" y="1789511"/>
            <a:ext cx="4359392" cy="43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dirty="0"/>
              <a:t>Arduino UNO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2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3778</TotalTime>
  <Words>2807</Words>
  <Application>Microsoft Macintosh PowerPoint</Application>
  <PresentationFormat>Apresentação na tela (4:3)</PresentationFormat>
  <Paragraphs>274</Paragraphs>
  <Slides>63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Corbel</vt:lpstr>
      <vt:lpstr>Wingdings 2</vt:lpstr>
      <vt:lpstr>Pixel</vt:lpstr>
      <vt:lpstr>CENTRO FEDERAL DE EDUCAÇÃO TECNOLÓGICA DE MINAS GERAIS DIRETORIA DE EDUCAÇÃO PROFISSIONAL E TECNOLÓGICA   Curso: Eletrotécnica Série:3ª  Professor: Epaminondas de Souza Lage</vt:lpstr>
      <vt:lpstr>2 – Conteúdo programático</vt:lpstr>
      <vt:lpstr>1a Aula - o Arduino </vt:lpstr>
      <vt:lpstr>Introdução </vt:lpstr>
      <vt:lpstr>Computador</vt:lpstr>
      <vt:lpstr>O que é o Arduino</vt:lpstr>
      <vt:lpstr>O que é o Arduino</vt:lpstr>
      <vt:lpstr>Eletrônica com o Arduino Arduino e Cabo de conexão USB</vt:lpstr>
      <vt:lpstr>Arduino UNO</vt:lpstr>
      <vt:lpstr>Modelos de placas de  Arduino</vt:lpstr>
      <vt:lpstr>Arduino UNO</vt:lpstr>
      <vt:lpstr>O que é o Arduino</vt:lpstr>
      <vt:lpstr>IDE Arduino </vt:lpstr>
      <vt:lpstr>IDE Arduino</vt:lpstr>
      <vt:lpstr>Programa em Arduino</vt:lpstr>
      <vt:lpstr>Eletrônica com o Arduino Protoboard</vt:lpstr>
      <vt:lpstr>Eletrônica com o Arduino LED</vt:lpstr>
      <vt:lpstr>Eletrônica com o Arduino Resistores</vt:lpstr>
      <vt:lpstr>Eletrônica com o Arduino Jumper Fio 40 Peças Femea - Femea para Arduino </vt:lpstr>
      <vt:lpstr>Programa BLINK</vt:lpstr>
      <vt:lpstr>O Programa Blink</vt:lpstr>
      <vt:lpstr>Ex 1 : Luzes de sinalização de Garagem</vt:lpstr>
      <vt:lpstr>Ex2 : Sequencial 3 canais</vt:lpstr>
      <vt:lpstr>O que você pode fazer com o Arduino?</vt:lpstr>
      <vt:lpstr>O que você pode fazer com o Arduino?</vt:lpstr>
      <vt:lpstr>O que você pode fazer com o Arduino?</vt:lpstr>
      <vt:lpstr>2a. Aula  Começando a programar</vt:lpstr>
      <vt:lpstr>Programa de Computador</vt:lpstr>
      <vt:lpstr>Linguagem de Programação</vt:lpstr>
      <vt:lpstr>Linguagem de Programação</vt:lpstr>
      <vt:lpstr>Algoritmo (Programa)</vt:lpstr>
      <vt:lpstr>Algoritmo (Programa)</vt:lpstr>
      <vt:lpstr>IDE</vt:lpstr>
      <vt:lpstr>IDE Arduino </vt:lpstr>
      <vt:lpstr>Programa em Arduino</vt:lpstr>
      <vt:lpstr>Programa em Arduino</vt:lpstr>
      <vt:lpstr>Algoritmo (Programa)</vt:lpstr>
      <vt:lpstr>Comentários</vt:lpstr>
      <vt:lpstr>Variável</vt:lpstr>
      <vt:lpstr>Âmbito do Variável</vt:lpstr>
      <vt:lpstr>Tipo de Dado</vt:lpstr>
      <vt:lpstr>Tipo de Dado</vt:lpstr>
      <vt:lpstr>Atribuição</vt:lpstr>
      <vt:lpstr>Display Sete Segmentos</vt:lpstr>
      <vt:lpstr>Display Sete Segmentos</vt:lpstr>
      <vt:lpstr>Display Sete Segmentos</vt:lpstr>
      <vt:lpstr>Display Sete Segmentos</vt:lpstr>
      <vt:lpstr>Operador</vt:lpstr>
      <vt:lpstr>Operador</vt:lpstr>
      <vt:lpstr>Função</vt:lpstr>
      <vt:lpstr>Chamada de Função</vt:lpstr>
      <vt:lpstr>Valor de Retorno</vt:lpstr>
      <vt:lpstr>Parâmetros</vt:lpstr>
      <vt:lpstr>Principais Funções</vt:lpstr>
      <vt:lpstr>Principais Funções</vt:lpstr>
      <vt:lpstr>Principais Funções</vt:lpstr>
      <vt:lpstr> Estruturas de Controle</vt:lpstr>
      <vt:lpstr> While</vt:lpstr>
      <vt:lpstr> While</vt:lpstr>
      <vt:lpstr>Ex 2: Comando While</vt:lpstr>
      <vt:lpstr> While</vt:lpstr>
      <vt:lpstr> While</vt:lpstr>
      <vt:lpstr> Ex 3 :Estrutura While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FEDERAL DE EDUCAÇÃO TECNOLÓGICA DE MINAS GERAIS DIRETORIA DE EDUCAÇÃO PROFISSIONAL E TECNOLÓGICA   Curso: Eletrotécnica Disciplina: Instalações Elétricas Série:3a  Carga horária semanal: 02 horas‐aula Carga horária total: 80 horas‐aula Professor: Epaminondas de Souza Lage</dc:title>
  <dc:creator>Popo</dc:creator>
  <cp:lastModifiedBy>Danilo de Freitas Melo</cp:lastModifiedBy>
  <cp:revision>184</cp:revision>
  <cp:lastPrinted>2019-05-10T13:15:57Z</cp:lastPrinted>
  <dcterms:created xsi:type="dcterms:W3CDTF">2017-02-10T22:03:25Z</dcterms:created>
  <dcterms:modified xsi:type="dcterms:W3CDTF">2019-09-02T00:39:14Z</dcterms:modified>
</cp:coreProperties>
</file>